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63" r:id="rId3"/>
    <p:sldId id="264" r:id="rId4"/>
    <p:sldId id="266" r:id="rId5"/>
    <p:sldId id="268" r:id="rId6"/>
    <p:sldId id="275" r:id="rId7"/>
    <p:sldId id="269" r:id="rId8"/>
    <p:sldId id="282" r:id="rId9"/>
    <p:sldId id="283" r:id="rId10"/>
    <p:sldId id="284" r:id="rId11"/>
    <p:sldId id="288" r:id="rId12"/>
    <p:sldId id="285" r:id="rId13"/>
    <p:sldId id="286" r:id="rId14"/>
    <p:sldId id="287" r:id="rId15"/>
    <p:sldId id="289" r:id="rId16"/>
    <p:sldId id="270" r:id="rId17"/>
    <p:sldId id="281" r:id="rId18"/>
    <p:sldId id="258" r:id="rId19"/>
    <p:sldId id="277" r:id="rId20"/>
    <p:sldId id="278" r:id="rId21"/>
    <p:sldId id="279" r:id="rId22"/>
    <p:sldId id="280" r:id="rId23"/>
    <p:sldId id="271" r:id="rId24"/>
    <p:sldId id="276" r:id="rId25"/>
    <p:sldId id="274" r:id="rId26"/>
    <p:sldId id="290"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4590B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p:scale>
          <a:sx n="50" d="100"/>
          <a:sy n="50" d="100"/>
        </p:scale>
        <p:origin x="1934" y="7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4/5/2023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7209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186584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70886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hyperlink" Target="https://en.wikipedia.org/wiki/React_(JavaScript_library)"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32.png"/><Relationship Id="rId10" Type="http://schemas.openxmlformats.org/officeDocument/2006/relationships/image" Target="../media/image34.png"/><Relationship Id="rId4" Type="http://schemas.microsoft.com/office/2007/relationships/hdphoto" Target="../media/hdphoto2.wdp"/><Relationship Id="rId9" Type="http://schemas.openxmlformats.org/officeDocument/2006/relationships/hyperlink" Target="https://schwabencode.com/blog/2019/06/11/Resize-Image-NET-Co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igma.com/file/m5l2mZWE6k3kmbxd6DqoMS/Graduation-Project?node-id=0%3A1&amp;t=8JQM2byM6cvYd0kC-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10 señales para saber si tienes un problema con las Redes Sociales -  CABROWORLD">
            <a:extLst>
              <a:ext uri="{FF2B5EF4-FFF2-40B4-BE49-F238E27FC236}">
                <a16:creationId xmlns:a16="http://schemas.microsoft.com/office/drawing/2014/main" id="{3E85C53C-DFFC-267D-F7F4-2322F10E65B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813816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4800" b="1" dirty="0">
                <a:solidFill>
                  <a:schemeClr val="bg1"/>
                </a:solidFill>
              </a:rPr>
              <a:t>Crowdsourcing </a:t>
            </a:r>
            <a:r>
              <a:rPr lang="en-US" sz="4800" b="1" dirty="0" err="1">
                <a:solidFill>
                  <a:schemeClr val="bg1"/>
                </a:solidFill>
              </a:rPr>
              <a:t>aPP</a:t>
            </a:r>
            <a:endParaRPr lang="en-US" sz="6000" b="1"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0993546" cy="809267"/>
          </a:xfrm>
        </p:spPr>
        <p:txBody>
          <a:bodyPr>
            <a:normAutofit/>
          </a:bodyPr>
          <a:lstStyle/>
          <a:p>
            <a:pPr marL="0" marR="0" algn="ctr">
              <a:lnSpc>
                <a:spcPct val="107000"/>
              </a:lnSpc>
              <a:spcBef>
                <a:spcPts val="0"/>
              </a:spcBef>
              <a:spcAft>
                <a:spcPts val="800"/>
              </a:spcAft>
            </a:pPr>
            <a:r>
              <a:rPr lang="en-US" dirty="0">
                <a:solidFill>
                  <a:schemeClr val="bg1"/>
                </a:solidFill>
              </a:rPr>
              <a:t>Supervised by </a:t>
            </a:r>
            <a:r>
              <a:rPr lang="en-US" dirty="0">
                <a:solidFill>
                  <a:schemeClr val="accent2">
                    <a:lumMod val="40000"/>
                    <a:lumOff val="60000"/>
                  </a:schemeClr>
                </a:solidFill>
              </a:rPr>
              <a:t>: </a:t>
            </a:r>
            <a:r>
              <a:rPr lang="en-GB" sz="1800" b="1" dirty="0">
                <a:solidFill>
                  <a:schemeClr val="accent2">
                    <a:lumMod val="40000"/>
                    <a:lumOff val="60000"/>
                  </a:schemeClr>
                </a:solidFill>
                <a:effectLst/>
                <a:latin typeface="Bahnschrift" panose="020B0502040204020203" pitchFamily="34" charset="0"/>
                <a:ea typeface="Calibri" panose="020F0502020204030204" pitchFamily="34" charset="0"/>
                <a:cs typeface="Arial" panose="020B0604020202020204" pitchFamily="34" charset="0"/>
              </a:rPr>
              <a:t>prof. Ali</a:t>
            </a:r>
            <a:r>
              <a:rPr lang="ar-EG" sz="1800" b="1" dirty="0">
                <a:solidFill>
                  <a:schemeClr val="accent2">
                    <a:lumMod val="40000"/>
                    <a:lumOff val="60000"/>
                  </a:schemeClr>
                </a:solidFill>
                <a:effectLst/>
                <a:latin typeface="Bahnschrift" panose="020B0502040204020203" pitchFamily="34" charset="0"/>
                <a:ea typeface="Calibri" panose="020F0502020204030204" pitchFamily="34" charset="0"/>
                <a:cs typeface="Arial" panose="020B0604020202020204" pitchFamily="34" charset="0"/>
              </a:rPr>
              <a:t> </a:t>
            </a:r>
            <a:r>
              <a:rPr lang="en-US" sz="1800" b="1" dirty="0">
                <a:solidFill>
                  <a:schemeClr val="accent2">
                    <a:lumMod val="40000"/>
                    <a:lumOff val="60000"/>
                  </a:schemeClr>
                </a:solidFill>
                <a:effectLst/>
                <a:latin typeface="Bahnschrift" panose="020B0502040204020203" pitchFamily="34" charset="0"/>
                <a:ea typeface="Calibri" panose="020F0502020204030204" pitchFamily="34" charset="0"/>
                <a:cs typeface="Arial" panose="020B0604020202020204" pitchFamily="34" charset="0"/>
              </a:rPr>
              <a:t>Abdul Raouf </a:t>
            </a:r>
            <a:r>
              <a:rPr lang="en-GB" sz="1800" b="1" dirty="0" err="1">
                <a:solidFill>
                  <a:schemeClr val="accent2">
                    <a:lumMod val="40000"/>
                    <a:lumOff val="60000"/>
                  </a:schemeClr>
                </a:solidFill>
                <a:effectLst/>
                <a:latin typeface="Bahnschrift" panose="020B0502040204020203" pitchFamily="34" charset="0"/>
                <a:ea typeface="Calibri" panose="020F0502020204030204" pitchFamily="34" charset="0"/>
                <a:cs typeface="Arial" panose="020B0604020202020204" pitchFamily="34" charset="0"/>
              </a:rPr>
              <a:t>Halawa</a:t>
            </a:r>
            <a:endParaRPr lang="en-US" sz="1800" dirty="0">
              <a:solidFill>
                <a:schemeClr val="accent2">
                  <a:lumMod val="40000"/>
                  <a:lumOff val="60000"/>
                </a:schemeClr>
              </a:solidFill>
              <a:effectLst/>
              <a:latin typeface="Bahnschrift" panose="020B0502040204020203" pitchFamily="34" charset="0"/>
              <a:ea typeface="Calibri" panose="020F0502020204030204" pitchFamily="34" charset="0"/>
              <a:cs typeface="Arial" panose="020B0604020202020204" pitchFamily="34" charset="0"/>
            </a:endParaRPr>
          </a:p>
          <a:p>
            <a:endParaRPr lang="en-US" dirty="0">
              <a:solidFill>
                <a:srgbClr val="7CEBFF"/>
              </a:solidFill>
            </a:endParaRPr>
          </a:p>
          <a:p>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(Freelancer) – cont.</a:t>
            </a:r>
          </a:p>
        </p:txBody>
      </p:sp>
      <p:sp>
        <p:nvSpPr>
          <p:cNvPr id="6" name="Content Placeholder 2">
            <a:extLst>
              <a:ext uri="{FF2B5EF4-FFF2-40B4-BE49-F238E27FC236}">
                <a16:creationId xmlns:a16="http://schemas.microsoft.com/office/drawing/2014/main" id="{5C9F2946-29AF-66B1-9FA0-E73B691E906B}"/>
              </a:ext>
            </a:extLst>
          </p:cNvPr>
          <p:cNvSpPr>
            <a:spLocks noGrp="1"/>
          </p:cNvSpPr>
          <p:nvPr/>
        </p:nvSpPr>
        <p:spPr>
          <a:xfrm>
            <a:off x="838200" y="2267572"/>
            <a:ext cx="10515600" cy="501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sp>
        <p:nvSpPr>
          <p:cNvPr id="3" name="Rectangle: Rounded Corners 2">
            <a:extLst>
              <a:ext uri="{FF2B5EF4-FFF2-40B4-BE49-F238E27FC236}">
                <a16:creationId xmlns:a16="http://schemas.microsoft.com/office/drawing/2014/main" id="{4686B6BF-A28C-F86A-833A-9A375D7578CE}"/>
              </a:ext>
            </a:extLst>
          </p:cNvPr>
          <p:cNvSpPr/>
          <p:nvPr/>
        </p:nvSpPr>
        <p:spPr>
          <a:xfrm>
            <a:off x="797560" y="2804499"/>
            <a:ext cx="3127519" cy="1249001"/>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defTabSz="749808">
              <a:spcAft>
                <a:spcPts val="600"/>
              </a:spcAft>
            </a:pPr>
            <a:r>
              <a:rPr lang="en-US" sz="1476" kern="1200" dirty="0">
                <a:solidFill>
                  <a:schemeClr val="lt1"/>
                </a:solidFill>
              </a:rPr>
              <a:t>As a freelancer, I want to communicate with the client</a:t>
            </a:r>
          </a:p>
        </p:txBody>
      </p:sp>
      <p:sp>
        <p:nvSpPr>
          <p:cNvPr id="4" name="Content Placeholder 18">
            <a:extLst>
              <a:ext uri="{FF2B5EF4-FFF2-40B4-BE49-F238E27FC236}">
                <a16:creationId xmlns:a16="http://schemas.microsoft.com/office/drawing/2014/main" id="{AB4E7F01-B044-E114-20E2-A47001076427}"/>
              </a:ext>
            </a:extLst>
          </p:cNvPr>
          <p:cNvSpPr txBox="1">
            <a:spLocks/>
          </p:cNvSpPr>
          <p:nvPr/>
        </p:nvSpPr>
        <p:spPr>
          <a:xfrm>
            <a:off x="5273040" y="2359604"/>
            <a:ext cx="6499392" cy="2138791"/>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49808">
              <a:spcAft>
                <a:spcPts val="600"/>
              </a:spcAft>
              <a:buFont typeface="Arial" panose="020B0604020202020204" pitchFamily="34" charset="0"/>
              <a:buNone/>
            </a:pPr>
            <a:r>
              <a:rPr lang="en-US" sz="1476" dirty="0"/>
              <a:t>Details</a:t>
            </a:r>
          </a:p>
          <a:p>
            <a:pPr defTabSz="749808">
              <a:spcAft>
                <a:spcPts val="600"/>
              </a:spcAft>
              <a:buClr>
                <a:schemeClr val="accent2"/>
              </a:buClr>
              <a:buFont typeface="Wingdings" panose="05000000000000000000" pitchFamily="2" charset="2"/>
              <a:buChar char="§"/>
            </a:pPr>
            <a:r>
              <a:rPr lang="en-US" sz="1476" dirty="0"/>
              <a:t>After a freelancer has submitted a proposal and it has been accepted by the client, they can communicate through comments on the request or direct chat..</a:t>
            </a:r>
          </a:p>
          <a:p>
            <a:pPr defTabSz="749808">
              <a:spcAft>
                <a:spcPts val="600"/>
              </a:spcAft>
              <a:buClr>
                <a:schemeClr val="accent2"/>
              </a:buClr>
              <a:buFont typeface="Wingdings" panose="05000000000000000000" pitchFamily="2" charset="2"/>
              <a:buChar char="§"/>
            </a:pPr>
            <a:r>
              <a:rPr lang="en-US" sz="1476" dirty="0"/>
              <a:t>The chat feature will include text and file sharing capabilities, allowing the freelancer to send project deliverables or ask for feedback on their work.</a:t>
            </a:r>
          </a:p>
          <a:p>
            <a:pPr defTabSz="749808">
              <a:spcAft>
                <a:spcPts val="600"/>
              </a:spcAft>
              <a:buClr>
                <a:schemeClr val="accent2"/>
              </a:buClr>
              <a:buFont typeface="Wingdings" panose="05000000000000000000" pitchFamily="2" charset="2"/>
              <a:buChar char="§"/>
            </a:pPr>
            <a:r>
              <a:rPr lang="en-US" sz="1476" dirty="0"/>
              <a:t>The chat feature will also include notifications to ensure that the freelancer is aware of any new messages or updates from the client.</a:t>
            </a:r>
          </a:p>
        </p:txBody>
      </p:sp>
      <p:cxnSp>
        <p:nvCxnSpPr>
          <p:cNvPr id="5" name="Straight Arrow Connector 4">
            <a:extLst>
              <a:ext uri="{FF2B5EF4-FFF2-40B4-BE49-F238E27FC236}">
                <a16:creationId xmlns:a16="http://schemas.microsoft.com/office/drawing/2014/main" id="{A3C751D7-4C61-FC0A-5AEB-4C07A6BE4914}"/>
              </a:ext>
            </a:extLst>
          </p:cNvPr>
          <p:cNvCxnSpPr>
            <a:cxnSpLocks/>
            <a:stCxn id="3" idx="3"/>
            <a:endCxn id="4" idx="1"/>
          </p:cNvCxnSpPr>
          <p:nvPr/>
        </p:nvCxnSpPr>
        <p:spPr>
          <a:xfrm>
            <a:off x="3925079" y="3429000"/>
            <a:ext cx="1347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a:extLst>
              <a:ext uri="{FF2B5EF4-FFF2-40B4-BE49-F238E27FC236}">
                <a16:creationId xmlns:a16="http://schemas.microsoft.com/office/drawing/2014/main" id="{FCC0A31D-C89F-8B94-74E9-17A792299D16}"/>
              </a:ext>
            </a:extLst>
          </p:cNvPr>
          <p:cNvPicPr>
            <a:picLocks noGrp="1" noChangeAspect="1"/>
          </p:cNvPicPr>
          <p:nvPr>
            <p:ph idx="1"/>
          </p:nvPr>
        </p:nvPicPr>
        <p:blipFill>
          <a:blip r:embed="rId2"/>
          <a:stretch>
            <a:fillRect/>
          </a:stretch>
        </p:blipFill>
        <p:spPr>
          <a:xfrm>
            <a:off x="797560" y="4992779"/>
            <a:ext cx="3127519" cy="1005927"/>
          </a:xfrm>
          <a:prstGeom prst="rect">
            <a:avLst/>
          </a:prstGeom>
        </p:spPr>
      </p:pic>
      <p:cxnSp>
        <p:nvCxnSpPr>
          <p:cNvPr id="11" name="Straight Arrow Connector 10">
            <a:extLst>
              <a:ext uri="{FF2B5EF4-FFF2-40B4-BE49-F238E27FC236}">
                <a16:creationId xmlns:a16="http://schemas.microsoft.com/office/drawing/2014/main" id="{4A471FD6-BD8C-19AB-7766-94A28757E246}"/>
              </a:ext>
            </a:extLst>
          </p:cNvPr>
          <p:cNvCxnSpPr>
            <a:cxnSpLocks/>
            <a:stCxn id="10" idx="3"/>
            <a:endCxn id="12" idx="1"/>
          </p:cNvCxnSpPr>
          <p:nvPr/>
        </p:nvCxnSpPr>
        <p:spPr>
          <a:xfrm flipV="1">
            <a:off x="3925079" y="5494657"/>
            <a:ext cx="1347961" cy="1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4B3D3A-A904-D4BC-DC25-42930F33B479}"/>
              </a:ext>
            </a:extLst>
          </p:cNvPr>
          <p:cNvSpPr txBox="1"/>
          <p:nvPr/>
        </p:nvSpPr>
        <p:spPr>
          <a:xfrm>
            <a:off x="5273040" y="4878847"/>
            <a:ext cx="6499391" cy="1231619"/>
          </a:xfrm>
          <a:prstGeom prst="rect">
            <a:avLst/>
          </a:prstGeom>
          <a:solidFill>
            <a:schemeClr val="bg1">
              <a:lumMod val="85000"/>
            </a:schemeClr>
          </a:solidFill>
        </p:spPr>
        <p:txBody>
          <a:bodyPr wrap="square" rtlCol="0">
            <a:spAutoFit/>
          </a:bodyPr>
          <a:lstStyle/>
          <a:p>
            <a:pPr defTabSz="749808">
              <a:spcAft>
                <a:spcPts val="600"/>
              </a:spcAft>
            </a:pPr>
            <a:r>
              <a:rPr lang="en-US" sz="1476" kern="1200" dirty="0">
                <a:solidFill>
                  <a:schemeClr val="tx1"/>
                </a:solidFill>
              </a:rPr>
              <a:t>Details</a:t>
            </a:r>
          </a:p>
          <a:p>
            <a:pPr marL="285750" indent="-285750" defTabSz="749808">
              <a:spcAft>
                <a:spcPts val="600"/>
              </a:spcAft>
              <a:buClr>
                <a:schemeClr val="accent2"/>
              </a:buClr>
              <a:buFont typeface="Wingdings" panose="05000000000000000000" pitchFamily="2" charset="2"/>
              <a:buChar char="§"/>
            </a:pPr>
            <a:r>
              <a:rPr lang="en-US" sz="1476" kern="1200" dirty="0">
                <a:solidFill>
                  <a:schemeClr val="tx1"/>
                </a:solidFill>
              </a:rPr>
              <a:t>Edit my private Info.</a:t>
            </a:r>
          </a:p>
          <a:p>
            <a:pPr marL="285750" indent="-285750" defTabSz="749808">
              <a:spcAft>
                <a:spcPts val="600"/>
              </a:spcAft>
              <a:buClr>
                <a:schemeClr val="accent2"/>
              </a:buClr>
              <a:buFont typeface="Wingdings" panose="05000000000000000000" pitchFamily="2" charset="2"/>
              <a:buChar char="§"/>
            </a:pPr>
            <a:r>
              <a:rPr lang="en-US" sz="1476" kern="1200" dirty="0">
                <a:solidFill>
                  <a:schemeClr val="tx1"/>
                </a:solidFill>
              </a:rPr>
              <a:t>View Personal Info</a:t>
            </a:r>
          </a:p>
          <a:p>
            <a:pPr marL="285750" indent="-285750" defTabSz="749808">
              <a:spcAft>
                <a:spcPts val="600"/>
              </a:spcAft>
              <a:buClr>
                <a:schemeClr val="accent2"/>
              </a:buClr>
              <a:buFont typeface="Wingdings" panose="05000000000000000000" pitchFamily="2" charset="2"/>
              <a:buChar char="§"/>
            </a:pPr>
            <a:r>
              <a:rPr lang="en-US" sz="1476" kern="1200" dirty="0">
                <a:solidFill>
                  <a:schemeClr val="tx1"/>
                </a:solidFill>
              </a:rPr>
              <a:t>Update Personal Info.</a:t>
            </a:r>
            <a:endParaRPr lang="en-US" dirty="0"/>
          </a:p>
        </p:txBody>
      </p:sp>
    </p:spTree>
    <p:extLst>
      <p:ext uri="{BB962C8B-B14F-4D97-AF65-F5344CB8AC3E}">
        <p14:creationId xmlns:p14="http://schemas.microsoft.com/office/powerpoint/2010/main" val="346840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flow</a:t>
            </a:r>
          </a:p>
        </p:txBody>
      </p:sp>
      <p:sp>
        <p:nvSpPr>
          <p:cNvPr id="4" name="Rectangle: Rounded Corners 3">
            <a:extLst>
              <a:ext uri="{FF2B5EF4-FFF2-40B4-BE49-F238E27FC236}">
                <a16:creationId xmlns:a16="http://schemas.microsoft.com/office/drawing/2014/main" id="{7EEB8F18-857F-C626-4EF7-969A7940C38B}"/>
              </a:ext>
            </a:extLst>
          </p:cNvPr>
          <p:cNvSpPr/>
          <p:nvPr/>
        </p:nvSpPr>
        <p:spPr>
          <a:xfrm>
            <a:off x="574430" y="5333966"/>
            <a:ext cx="1658815" cy="47170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chemeClr val="bg1"/>
                </a:solidFill>
              </a:rPr>
              <a:t>Login Page</a:t>
            </a:r>
          </a:p>
        </p:txBody>
      </p:sp>
      <p:sp>
        <p:nvSpPr>
          <p:cNvPr id="5" name="Diamond 4">
            <a:extLst>
              <a:ext uri="{FF2B5EF4-FFF2-40B4-BE49-F238E27FC236}">
                <a16:creationId xmlns:a16="http://schemas.microsoft.com/office/drawing/2014/main" id="{DB263841-BBD9-65B2-91D7-0D00867AACA5}"/>
              </a:ext>
            </a:extLst>
          </p:cNvPr>
          <p:cNvSpPr/>
          <p:nvPr/>
        </p:nvSpPr>
        <p:spPr>
          <a:xfrm>
            <a:off x="3341074" y="5020222"/>
            <a:ext cx="2039816" cy="1095146"/>
          </a:xfrm>
          <a:prstGeom prst="diamon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An Account</a:t>
            </a:r>
          </a:p>
        </p:txBody>
      </p:sp>
      <p:cxnSp>
        <p:nvCxnSpPr>
          <p:cNvPr id="6" name="Straight Arrow Connector 5">
            <a:extLst>
              <a:ext uri="{FF2B5EF4-FFF2-40B4-BE49-F238E27FC236}">
                <a16:creationId xmlns:a16="http://schemas.microsoft.com/office/drawing/2014/main" id="{F64ABA38-FB50-8C07-27FD-2406E260BC49}"/>
              </a:ext>
            </a:extLst>
          </p:cNvPr>
          <p:cNvCxnSpPr>
            <a:cxnSpLocks/>
            <a:stCxn id="4" idx="3"/>
            <a:endCxn id="5" idx="1"/>
          </p:cNvCxnSpPr>
          <p:nvPr/>
        </p:nvCxnSpPr>
        <p:spPr>
          <a:xfrm flipV="1">
            <a:off x="2233245" y="5567795"/>
            <a:ext cx="1107829" cy="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69B8001-0E95-176F-A03E-0094C79ACA3D}"/>
              </a:ext>
            </a:extLst>
          </p:cNvPr>
          <p:cNvSpPr/>
          <p:nvPr/>
        </p:nvSpPr>
        <p:spPr>
          <a:xfrm>
            <a:off x="2498845" y="2875750"/>
            <a:ext cx="2215661" cy="51581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Create an Account</a:t>
            </a:r>
          </a:p>
        </p:txBody>
      </p:sp>
      <p:sp>
        <p:nvSpPr>
          <p:cNvPr id="8" name="Rectangle 7">
            <a:extLst>
              <a:ext uri="{FF2B5EF4-FFF2-40B4-BE49-F238E27FC236}">
                <a16:creationId xmlns:a16="http://schemas.microsoft.com/office/drawing/2014/main" id="{6EEBC607-7386-26B4-6EBC-834C38C5723F}"/>
              </a:ext>
            </a:extLst>
          </p:cNvPr>
          <p:cNvSpPr/>
          <p:nvPr/>
        </p:nvSpPr>
        <p:spPr>
          <a:xfrm>
            <a:off x="4044276" y="4371180"/>
            <a:ext cx="627182" cy="305075"/>
          </a:xfrm>
          <a:prstGeom prst="rect">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No</a:t>
            </a:r>
          </a:p>
        </p:txBody>
      </p:sp>
      <p:cxnSp>
        <p:nvCxnSpPr>
          <p:cNvPr id="9" name="Connector: Elbow 8">
            <a:extLst>
              <a:ext uri="{FF2B5EF4-FFF2-40B4-BE49-F238E27FC236}">
                <a16:creationId xmlns:a16="http://schemas.microsoft.com/office/drawing/2014/main" id="{DBB4E756-461D-2D01-C1BD-CB96A870FF34}"/>
              </a:ext>
            </a:extLst>
          </p:cNvPr>
          <p:cNvCxnSpPr>
            <a:cxnSpLocks/>
          </p:cNvCxnSpPr>
          <p:nvPr/>
        </p:nvCxnSpPr>
        <p:spPr>
          <a:xfrm rot="16200000" flipV="1">
            <a:off x="3573276" y="3547698"/>
            <a:ext cx="877518" cy="691664"/>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EF2976A-F395-224F-6A7D-CDBBC1D7E444}"/>
              </a:ext>
            </a:extLst>
          </p:cNvPr>
          <p:cNvSpPr/>
          <p:nvPr/>
        </p:nvSpPr>
        <p:spPr>
          <a:xfrm>
            <a:off x="6433037" y="5401966"/>
            <a:ext cx="592015" cy="331657"/>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Yes</a:t>
            </a:r>
          </a:p>
        </p:txBody>
      </p:sp>
      <p:cxnSp>
        <p:nvCxnSpPr>
          <p:cNvPr id="11" name="Straight Arrow Connector 10">
            <a:extLst>
              <a:ext uri="{FF2B5EF4-FFF2-40B4-BE49-F238E27FC236}">
                <a16:creationId xmlns:a16="http://schemas.microsoft.com/office/drawing/2014/main" id="{095B2E7F-00C6-4D04-1AB9-D1845290CF2F}"/>
              </a:ext>
            </a:extLst>
          </p:cNvPr>
          <p:cNvCxnSpPr>
            <a:stCxn id="5" idx="3"/>
            <a:endCxn id="10" idx="1"/>
          </p:cNvCxnSpPr>
          <p:nvPr/>
        </p:nvCxnSpPr>
        <p:spPr>
          <a:xfrm>
            <a:off x="5380890" y="5567795"/>
            <a:ext cx="1052147"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Rectangle: Rounded Corners 11">
            <a:extLst>
              <a:ext uri="{FF2B5EF4-FFF2-40B4-BE49-F238E27FC236}">
                <a16:creationId xmlns:a16="http://schemas.microsoft.com/office/drawing/2014/main" id="{E5B547A3-E780-5610-7D4B-43D8373E70C7}"/>
              </a:ext>
            </a:extLst>
          </p:cNvPr>
          <p:cNvSpPr/>
          <p:nvPr/>
        </p:nvSpPr>
        <p:spPr>
          <a:xfrm>
            <a:off x="8367345" y="5345690"/>
            <a:ext cx="1063871" cy="4717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Login</a:t>
            </a:r>
          </a:p>
        </p:txBody>
      </p:sp>
      <p:cxnSp>
        <p:nvCxnSpPr>
          <p:cNvPr id="13" name="Straight Arrow Connector 12">
            <a:extLst>
              <a:ext uri="{FF2B5EF4-FFF2-40B4-BE49-F238E27FC236}">
                <a16:creationId xmlns:a16="http://schemas.microsoft.com/office/drawing/2014/main" id="{57658AEB-8689-CC47-D0FF-5CD3FEB4E60F}"/>
              </a:ext>
            </a:extLst>
          </p:cNvPr>
          <p:cNvCxnSpPr>
            <a:cxnSpLocks/>
            <a:stCxn id="10" idx="3"/>
            <a:endCxn id="12" idx="1"/>
          </p:cNvCxnSpPr>
          <p:nvPr/>
        </p:nvCxnSpPr>
        <p:spPr>
          <a:xfrm>
            <a:off x="7025052" y="5567795"/>
            <a:ext cx="1342293" cy="1374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Oval 13">
            <a:extLst>
              <a:ext uri="{FF2B5EF4-FFF2-40B4-BE49-F238E27FC236}">
                <a16:creationId xmlns:a16="http://schemas.microsoft.com/office/drawing/2014/main" id="{FEBF57A9-A40B-940F-758C-A918C4749B8A}"/>
              </a:ext>
            </a:extLst>
          </p:cNvPr>
          <p:cNvSpPr/>
          <p:nvPr/>
        </p:nvSpPr>
        <p:spPr>
          <a:xfrm>
            <a:off x="10240108" y="4905013"/>
            <a:ext cx="1430214" cy="1325563"/>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Loged</a:t>
            </a:r>
            <a:r>
              <a:rPr lang="en-US" dirty="0"/>
              <a:t> in</a:t>
            </a:r>
          </a:p>
        </p:txBody>
      </p:sp>
      <p:cxnSp>
        <p:nvCxnSpPr>
          <p:cNvPr id="28" name="Straight Arrow Connector 27">
            <a:extLst>
              <a:ext uri="{FF2B5EF4-FFF2-40B4-BE49-F238E27FC236}">
                <a16:creationId xmlns:a16="http://schemas.microsoft.com/office/drawing/2014/main" id="{F057EA96-7610-4A48-9C40-E849238E11BB}"/>
              </a:ext>
            </a:extLst>
          </p:cNvPr>
          <p:cNvCxnSpPr>
            <a:cxnSpLocks/>
            <a:endCxn id="14" idx="2"/>
          </p:cNvCxnSpPr>
          <p:nvPr/>
        </p:nvCxnSpPr>
        <p:spPr>
          <a:xfrm flipV="1">
            <a:off x="9419493" y="5567795"/>
            <a:ext cx="820615" cy="68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Connector: Elbow 28">
            <a:extLst>
              <a:ext uri="{FF2B5EF4-FFF2-40B4-BE49-F238E27FC236}">
                <a16:creationId xmlns:a16="http://schemas.microsoft.com/office/drawing/2014/main" id="{0F8547F4-9C9E-935C-9DDA-0271F7FA5F07}"/>
              </a:ext>
            </a:extLst>
          </p:cNvPr>
          <p:cNvCxnSpPr>
            <a:cxnSpLocks/>
            <a:endCxn id="14" idx="0"/>
          </p:cNvCxnSpPr>
          <p:nvPr/>
        </p:nvCxnSpPr>
        <p:spPr>
          <a:xfrm rot="16200000" flipH="1">
            <a:off x="9211504" y="3161302"/>
            <a:ext cx="2541148" cy="946274"/>
          </a:xfrm>
          <a:prstGeom prst="bentConnector3">
            <a:avLst>
              <a:gd name="adj1" fmla="val -7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5E39610-30FF-0EF5-A517-96D95CCD674B}"/>
              </a:ext>
            </a:extLst>
          </p:cNvPr>
          <p:cNvCxnSpPr>
            <a:cxnSpLocks/>
          </p:cNvCxnSpPr>
          <p:nvPr/>
        </p:nvCxnSpPr>
        <p:spPr>
          <a:xfrm>
            <a:off x="9600466" y="4027574"/>
            <a:ext cx="1354749" cy="6873"/>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4B5ECE06-9800-3052-80E0-2E6E08E51BDC}"/>
              </a:ext>
            </a:extLst>
          </p:cNvPr>
          <p:cNvSpPr/>
          <p:nvPr/>
        </p:nvSpPr>
        <p:spPr>
          <a:xfrm>
            <a:off x="7814162" y="2034033"/>
            <a:ext cx="2170235" cy="526255"/>
          </a:xfrm>
          <a:prstGeom prst="roundRect">
            <a:avLst/>
          </a:prstGeom>
          <a:solidFill>
            <a:srgbClr val="1A32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 as Freelancer</a:t>
            </a:r>
          </a:p>
        </p:txBody>
      </p:sp>
      <p:sp>
        <p:nvSpPr>
          <p:cNvPr id="32" name="Rectangle: Rounded Corners 31">
            <a:extLst>
              <a:ext uri="{FF2B5EF4-FFF2-40B4-BE49-F238E27FC236}">
                <a16:creationId xmlns:a16="http://schemas.microsoft.com/office/drawing/2014/main" id="{E1E6C8ED-AF44-F457-7F1C-6BC1DC1E4C19}"/>
              </a:ext>
            </a:extLst>
          </p:cNvPr>
          <p:cNvSpPr/>
          <p:nvPr/>
        </p:nvSpPr>
        <p:spPr>
          <a:xfrm>
            <a:off x="7814162" y="3669351"/>
            <a:ext cx="2170235" cy="526254"/>
          </a:xfrm>
          <a:prstGeom prst="roundRect">
            <a:avLst/>
          </a:prstGeom>
          <a:solidFill>
            <a:srgbClr val="1A32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 as Client</a:t>
            </a:r>
          </a:p>
        </p:txBody>
      </p:sp>
      <p:cxnSp>
        <p:nvCxnSpPr>
          <p:cNvPr id="33" name="Straight Connector 32">
            <a:extLst>
              <a:ext uri="{FF2B5EF4-FFF2-40B4-BE49-F238E27FC236}">
                <a16:creationId xmlns:a16="http://schemas.microsoft.com/office/drawing/2014/main" id="{9FBE1968-115C-C2A9-2B7B-9995253FB95A}"/>
              </a:ext>
            </a:extLst>
          </p:cNvPr>
          <p:cNvCxnSpPr>
            <a:cxnSpLocks/>
            <a:stCxn id="8" idx="2"/>
            <a:endCxn id="5" idx="0"/>
          </p:cNvCxnSpPr>
          <p:nvPr/>
        </p:nvCxnSpPr>
        <p:spPr>
          <a:xfrm>
            <a:off x="4357867" y="4676255"/>
            <a:ext cx="3115" cy="343967"/>
          </a:xfrm>
          <a:prstGeom prst="line">
            <a:avLst/>
          </a:prstGeom>
        </p:spPr>
        <p:style>
          <a:lnRef idx="1">
            <a:schemeClr val="accent1"/>
          </a:lnRef>
          <a:fillRef idx="0">
            <a:schemeClr val="accent1"/>
          </a:fillRef>
          <a:effectRef idx="0">
            <a:schemeClr val="accent1"/>
          </a:effectRef>
          <a:fontRef idx="minor">
            <a:schemeClr val="tx1"/>
          </a:fontRef>
        </p:style>
      </p:cxnSp>
      <p:sp>
        <p:nvSpPr>
          <p:cNvPr id="34" name="Diamond 33">
            <a:extLst>
              <a:ext uri="{FF2B5EF4-FFF2-40B4-BE49-F238E27FC236}">
                <a16:creationId xmlns:a16="http://schemas.microsoft.com/office/drawing/2014/main" id="{9EDE5A65-22B7-5092-A5C6-B3785430A2AB}"/>
              </a:ext>
            </a:extLst>
          </p:cNvPr>
          <p:cNvSpPr/>
          <p:nvPr/>
        </p:nvSpPr>
        <p:spPr>
          <a:xfrm>
            <a:off x="5648965" y="2648007"/>
            <a:ext cx="1342292" cy="990174"/>
          </a:xfrm>
          <a:prstGeom prst="diamond">
            <a:avLst/>
          </a:prstGeom>
          <a:solidFill>
            <a:srgbClr val="4590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Role</a:t>
            </a:r>
          </a:p>
        </p:txBody>
      </p:sp>
      <p:cxnSp>
        <p:nvCxnSpPr>
          <p:cNvPr id="35" name="Straight Connector 34">
            <a:extLst>
              <a:ext uri="{FF2B5EF4-FFF2-40B4-BE49-F238E27FC236}">
                <a16:creationId xmlns:a16="http://schemas.microsoft.com/office/drawing/2014/main" id="{0764EC96-54B6-C960-128E-4951339615D5}"/>
              </a:ext>
            </a:extLst>
          </p:cNvPr>
          <p:cNvCxnSpPr>
            <a:stCxn id="7" idx="3"/>
            <a:endCxn id="34" idx="1"/>
          </p:cNvCxnSpPr>
          <p:nvPr/>
        </p:nvCxnSpPr>
        <p:spPr>
          <a:xfrm>
            <a:off x="4714506" y="3133658"/>
            <a:ext cx="934459" cy="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0B820A9-2942-DDAE-0060-891D833CFC86}"/>
              </a:ext>
            </a:extLst>
          </p:cNvPr>
          <p:cNvCxnSpPr>
            <a:stCxn id="34" idx="3"/>
            <a:endCxn id="31" idx="1"/>
          </p:cNvCxnSpPr>
          <p:nvPr/>
        </p:nvCxnSpPr>
        <p:spPr>
          <a:xfrm flipV="1">
            <a:off x="6991257" y="2297161"/>
            <a:ext cx="822905" cy="8459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8AEDB697-CC2C-C462-8660-0B255F18AB4D}"/>
              </a:ext>
            </a:extLst>
          </p:cNvPr>
          <p:cNvCxnSpPr>
            <a:cxnSpLocks/>
            <a:endCxn id="32" idx="1"/>
          </p:cNvCxnSpPr>
          <p:nvPr/>
        </p:nvCxnSpPr>
        <p:spPr>
          <a:xfrm rot="16200000" flipH="1">
            <a:off x="7209025" y="3327341"/>
            <a:ext cx="798820" cy="4114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52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 cases - Freelancer</a:t>
            </a:r>
          </a:p>
        </p:txBody>
      </p:sp>
      <p:sp>
        <p:nvSpPr>
          <p:cNvPr id="9" name="Content Placeholder 2">
            <a:extLst>
              <a:ext uri="{FF2B5EF4-FFF2-40B4-BE49-F238E27FC236}">
                <a16:creationId xmlns:a16="http://schemas.microsoft.com/office/drawing/2014/main" id="{C3322DC8-B224-0197-100F-AA16B7CE501E}"/>
              </a:ext>
            </a:extLst>
          </p:cNvPr>
          <p:cNvSpPr>
            <a:spLocks noGrp="1"/>
          </p:cNvSpPr>
          <p:nvPr>
            <p:ph idx="1"/>
          </p:nvPr>
        </p:nvSpPr>
        <p:spPr>
          <a:xfrm>
            <a:off x="657669" y="1941911"/>
            <a:ext cx="10515600" cy="4816793"/>
          </a:xfrm>
        </p:spPr>
        <p:txBody>
          <a:bodyPr/>
          <a:lstStyle/>
          <a:p>
            <a:pPr marL="0" indent="0">
              <a:buNone/>
            </a:pPr>
            <a:r>
              <a:rPr lang="en-US" dirty="0"/>
              <a:t> </a:t>
            </a:r>
          </a:p>
        </p:txBody>
      </p:sp>
      <p:sp>
        <p:nvSpPr>
          <p:cNvPr id="13" name="Oval 12">
            <a:extLst>
              <a:ext uri="{FF2B5EF4-FFF2-40B4-BE49-F238E27FC236}">
                <a16:creationId xmlns:a16="http://schemas.microsoft.com/office/drawing/2014/main" id="{2C6F34EE-7DE4-93AB-02AF-D8FBC28F03D9}"/>
              </a:ext>
            </a:extLst>
          </p:cNvPr>
          <p:cNvSpPr/>
          <p:nvPr/>
        </p:nvSpPr>
        <p:spPr>
          <a:xfrm>
            <a:off x="5566774" y="2045686"/>
            <a:ext cx="184785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Register</a:t>
            </a:r>
          </a:p>
        </p:txBody>
      </p:sp>
      <p:sp>
        <p:nvSpPr>
          <p:cNvPr id="14" name="Oval 13">
            <a:extLst>
              <a:ext uri="{FF2B5EF4-FFF2-40B4-BE49-F238E27FC236}">
                <a16:creationId xmlns:a16="http://schemas.microsoft.com/office/drawing/2014/main" id="{1617ED27-B44F-D382-2228-9E3DFECC5C63}"/>
              </a:ext>
            </a:extLst>
          </p:cNvPr>
          <p:cNvSpPr/>
          <p:nvPr/>
        </p:nvSpPr>
        <p:spPr>
          <a:xfrm>
            <a:off x="5566774" y="2947791"/>
            <a:ext cx="184785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Log in</a:t>
            </a:r>
          </a:p>
        </p:txBody>
      </p:sp>
      <p:sp>
        <p:nvSpPr>
          <p:cNvPr id="15" name="Oval 14">
            <a:extLst>
              <a:ext uri="{FF2B5EF4-FFF2-40B4-BE49-F238E27FC236}">
                <a16:creationId xmlns:a16="http://schemas.microsoft.com/office/drawing/2014/main" id="{C3E147D6-5446-42EC-297C-AADF40A08E8F}"/>
              </a:ext>
            </a:extLst>
          </p:cNvPr>
          <p:cNvSpPr/>
          <p:nvPr/>
        </p:nvSpPr>
        <p:spPr>
          <a:xfrm>
            <a:off x="5566774" y="3850413"/>
            <a:ext cx="184785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Service Request</a:t>
            </a:r>
          </a:p>
        </p:txBody>
      </p:sp>
      <p:sp>
        <p:nvSpPr>
          <p:cNvPr id="16" name="Oval 15">
            <a:extLst>
              <a:ext uri="{FF2B5EF4-FFF2-40B4-BE49-F238E27FC236}">
                <a16:creationId xmlns:a16="http://schemas.microsoft.com/office/drawing/2014/main" id="{208E1B13-BC34-9C70-6269-B53750226E5A}"/>
              </a:ext>
            </a:extLst>
          </p:cNvPr>
          <p:cNvSpPr/>
          <p:nvPr/>
        </p:nvSpPr>
        <p:spPr>
          <a:xfrm>
            <a:off x="9174936" y="3499874"/>
            <a:ext cx="184785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Accept Request</a:t>
            </a:r>
          </a:p>
        </p:txBody>
      </p:sp>
      <p:sp>
        <p:nvSpPr>
          <p:cNvPr id="17" name="Oval 16">
            <a:extLst>
              <a:ext uri="{FF2B5EF4-FFF2-40B4-BE49-F238E27FC236}">
                <a16:creationId xmlns:a16="http://schemas.microsoft.com/office/drawing/2014/main" id="{35F70C4B-8392-076C-ACA5-7CDAED24D09E}"/>
              </a:ext>
            </a:extLst>
          </p:cNvPr>
          <p:cNvSpPr/>
          <p:nvPr/>
        </p:nvSpPr>
        <p:spPr>
          <a:xfrm>
            <a:off x="9174936" y="4454258"/>
            <a:ext cx="184785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Reject Request</a:t>
            </a:r>
          </a:p>
        </p:txBody>
      </p:sp>
      <p:sp>
        <p:nvSpPr>
          <p:cNvPr id="18" name="Oval 17">
            <a:extLst>
              <a:ext uri="{FF2B5EF4-FFF2-40B4-BE49-F238E27FC236}">
                <a16:creationId xmlns:a16="http://schemas.microsoft.com/office/drawing/2014/main" id="{08912B1C-A29E-5D79-CDBF-70C9118AC0A3}"/>
              </a:ext>
            </a:extLst>
          </p:cNvPr>
          <p:cNvSpPr/>
          <p:nvPr/>
        </p:nvSpPr>
        <p:spPr>
          <a:xfrm>
            <a:off x="5602563" y="4769721"/>
            <a:ext cx="1838325" cy="67437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Chat With Users</a:t>
            </a:r>
          </a:p>
        </p:txBody>
      </p:sp>
      <p:sp>
        <p:nvSpPr>
          <p:cNvPr id="19" name="Oval 18">
            <a:extLst>
              <a:ext uri="{FF2B5EF4-FFF2-40B4-BE49-F238E27FC236}">
                <a16:creationId xmlns:a16="http://schemas.microsoft.com/office/drawing/2014/main" id="{4783E982-984E-4A3A-E146-663706B95C94}"/>
              </a:ext>
            </a:extLst>
          </p:cNvPr>
          <p:cNvSpPr/>
          <p:nvPr/>
        </p:nvSpPr>
        <p:spPr>
          <a:xfrm>
            <a:off x="5576299" y="5655170"/>
            <a:ext cx="1838325" cy="67436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Bahnschrift" panose="020B0502040204020203" pitchFamily="34" charset="0"/>
              </a:rPr>
              <a:t>Feedback</a:t>
            </a:r>
          </a:p>
        </p:txBody>
      </p:sp>
      <p:pic>
        <p:nvPicPr>
          <p:cNvPr id="20" name="Graphic 19" descr="Man">
            <a:extLst>
              <a:ext uri="{FF2B5EF4-FFF2-40B4-BE49-F238E27FC236}">
                <a16:creationId xmlns:a16="http://schemas.microsoft.com/office/drawing/2014/main" id="{5A9A7A7B-FD8D-9E94-28CF-F10603514E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853" y="3645606"/>
            <a:ext cx="1101090" cy="1011556"/>
          </a:xfrm>
          <a:prstGeom prst="rect">
            <a:avLst/>
          </a:prstGeom>
        </p:spPr>
      </p:pic>
      <p:cxnSp>
        <p:nvCxnSpPr>
          <p:cNvPr id="21" name="Straight Connector 20">
            <a:extLst>
              <a:ext uri="{FF2B5EF4-FFF2-40B4-BE49-F238E27FC236}">
                <a16:creationId xmlns:a16="http://schemas.microsoft.com/office/drawing/2014/main" id="{B1B9EF3E-CE76-6513-DEA1-DFBDC94AD488}"/>
              </a:ext>
            </a:extLst>
          </p:cNvPr>
          <p:cNvCxnSpPr>
            <a:cxnSpLocks/>
            <a:endCxn id="13" idx="2"/>
          </p:cNvCxnSpPr>
          <p:nvPr/>
        </p:nvCxnSpPr>
        <p:spPr>
          <a:xfrm flipV="1">
            <a:off x="2092881" y="2371441"/>
            <a:ext cx="3473893" cy="1779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6CE4AE-9F95-BE48-5525-1DF86E36C2B8}"/>
              </a:ext>
            </a:extLst>
          </p:cNvPr>
          <p:cNvCxnSpPr>
            <a:cxnSpLocks/>
            <a:endCxn id="14" idx="2"/>
          </p:cNvCxnSpPr>
          <p:nvPr/>
        </p:nvCxnSpPr>
        <p:spPr>
          <a:xfrm flipV="1">
            <a:off x="2134825" y="3273546"/>
            <a:ext cx="3431949" cy="878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786502-621A-0D83-403D-5F82C04AD4C7}"/>
              </a:ext>
            </a:extLst>
          </p:cNvPr>
          <p:cNvCxnSpPr>
            <a:cxnSpLocks/>
            <a:endCxn id="15" idx="2"/>
          </p:cNvCxnSpPr>
          <p:nvPr/>
        </p:nvCxnSpPr>
        <p:spPr>
          <a:xfrm>
            <a:off x="2118221" y="4154382"/>
            <a:ext cx="3448553" cy="21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265CE4-2124-C0B2-B23C-28B575D254FD}"/>
              </a:ext>
            </a:extLst>
          </p:cNvPr>
          <p:cNvCxnSpPr>
            <a:cxnSpLocks/>
            <a:endCxn id="18" idx="2"/>
          </p:cNvCxnSpPr>
          <p:nvPr/>
        </p:nvCxnSpPr>
        <p:spPr>
          <a:xfrm>
            <a:off x="2134825" y="4165275"/>
            <a:ext cx="3467738" cy="94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FEA208-A7B0-18CF-A373-06375C536A24}"/>
              </a:ext>
            </a:extLst>
          </p:cNvPr>
          <p:cNvCxnSpPr>
            <a:cxnSpLocks/>
            <a:endCxn id="19" idx="2"/>
          </p:cNvCxnSpPr>
          <p:nvPr/>
        </p:nvCxnSpPr>
        <p:spPr>
          <a:xfrm>
            <a:off x="2118221" y="4202337"/>
            <a:ext cx="3458078" cy="1790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9D89496-1E88-A6CB-48D9-D11FDC95FC5B}"/>
              </a:ext>
            </a:extLst>
          </p:cNvPr>
          <p:cNvCxnSpPr>
            <a:cxnSpLocks/>
            <a:stCxn id="15" idx="6"/>
            <a:endCxn id="17" idx="2"/>
          </p:cNvCxnSpPr>
          <p:nvPr/>
        </p:nvCxnSpPr>
        <p:spPr>
          <a:xfrm>
            <a:off x="7414624" y="4176168"/>
            <a:ext cx="1760312" cy="603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90FBAE-70E5-9150-A868-EC8BFB9F076E}"/>
              </a:ext>
            </a:extLst>
          </p:cNvPr>
          <p:cNvCxnSpPr>
            <a:cxnSpLocks/>
            <a:stCxn id="15" idx="6"/>
            <a:endCxn id="16" idx="2"/>
          </p:cNvCxnSpPr>
          <p:nvPr/>
        </p:nvCxnSpPr>
        <p:spPr>
          <a:xfrm flipV="1">
            <a:off x="7414624" y="3825629"/>
            <a:ext cx="1760312" cy="350539"/>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D196208-A6BA-8A98-D532-0C055A24B07B}"/>
              </a:ext>
            </a:extLst>
          </p:cNvPr>
          <p:cNvSpPr/>
          <p:nvPr/>
        </p:nvSpPr>
        <p:spPr>
          <a:xfrm>
            <a:off x="1242251" y="4704427"/>
            <a:ext cx="1385979" cy="3775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Freelancer</a:t>
            </a:r>
          </a:p>
        </p:txBody>
      </p:sp>
    </p:spTree>
    <p:extLst>
      <p:ext uri="{BB962C8B-B14F-4D97-AF65-F5344CB8AC3E}">
        <p14:creationId xmlns:p14="http://schemas.microsoft.com/office/powerpoint/2010/main" val="174543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 cases - client</a:t>
            </a:r>
          </a:p>
        </p:txBody>
      </p:sp>
      <p:sp>
        <p:nvSpPr>
          <p:cNvPr id="4" name="Oval 3">
            <a:extLst>
              <a:ext uri="{FF2B5EF4-FFF2-40B4-BE49-F238E27FC236}">
                <a16:creationId xmlns:a16="http://schemas.microsoft.com/office/drawing/2014/main" id="{A9C9765E-8DBD-E8C8-8AF5-F4B8E7814488}"/>
              </a:ext>
            </a:extLst>
          </p:cNvPr>
          <p:cNvSpPr/>
          <p:nvPr/>
        </p:nvSpPr>
        <p:spPr>
          <a:xfrm>
            <a:off x="5309587" y="2003638"/>
            <a:ext cx="1800340"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Register</a:t>
            </a:r>
          </a:p>
        </p:txBody>
      </p:sp>
      <p:sp>
        <p:nvSpPr>
          <p:cNvPr id="5" name="Oval 4">
            <a:extLst>
              <a:ext uri="{FF2B5EF4-FFF2-40B4-BE49-F238E27FC236}">
                <a16:creationId xmlns:a16="http://schemas.microsoft.com/office/drawing/2014/main" id="{02E67E52-72D5-B1BE-C06D-FB3CF15245C8}"/>
              </a:ext>
            </a:extLst>
          </p:cNvPr>
          <p:cNvSpPr/>
          <p:nvPr/>
        </p:nvSpPr>
        <p:spPr>
          <a:xfrm>
            <a:off x="5309587" y="2885027"/>
            <a:ext cx="1800340" cy="58988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Log in</a:t>
            </a:r>
          </a:p>
        </p:txBody>
      </p:sp>
      <p:sp>
        <p:nvSpPr>
          <p:cNvPr id="6" name="Oval 5">
            <a:extLst>
              <a:ext uri="{FF2B5EF4-FFF2-40B4-BE49-F238E27FC236}">
                <a16:creationId xmlns:a16="http://schemas.microsoft.com/office/drawing/2014/main" id="{07D94C0F-515A-7557-B227-BDFCB129F85A}"/>
              </a:ext>
            </a:extLst>
          </p:cNvPr>
          <p:cNvSpPr/>
          <p:nvPr/>
        </p:nvSpPr>
        <p:spPr>
          <a:xfrm>
            <a:off x="5309587" y="3750832"/>
            <a:ext cx="1800340" cy="58988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Service Manage</a:t>
            </a:r>
          </a:p>
        </p:txBody>
      </p:sp>
      <p:sp>
        <p:nvSpPr>
          <p:cNvPr id="7" name="Oval 6">
            <a:extLst>
              <a:ext uri="{FF2B5EF4-FFF2-40B4-BE49-F238E27FC236}">
                <a16:creationId xmlns:a16="http://schemas.microsoft.com/office/drawing/2014/main" id="{1FA53023-3F35-3957-256C-740D783EE90B}"/>
              </a:ext>
            </a:extLst>
          </p:cNvPr>
          <p:cNvSpPr/>
          <p:nvPr/>
        </p:nvSpPr>
        <p:spPr>
          <a:xfrm>
            <a:off x="5309587" y="4616637"/>
            <a:ext cx="1800340" cy="58988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Chat With</a:t>
            </a:r>
          </a:p>
        </p:txBody>
      </p:sp>
      <p:sp>
        <p:nvSpPr>
          <p:cNvPr id="8" name="Oval 7">
            <a:extLst>
              <a:ext uri="{FF2B5EF4-FFF2-40B4-BE49-F238E27FC236}">
                <a16:creationId xmlns:a16="http://schemas.microsoft.com/office/drawing/2014/main" id="{BCA764EF-0B89-E454-FE27-6A0515C199B3}"/>
              </a:ext>
            </a:extLst>
          </p:cNvPr>
          <p:cNvSpPr/>
          <p:nvPr/>
        </p:nvSpPr>
        <p:spPr>
          <a:xfrm>
            <a:off x="5309587" y="5469176"/>
            <a:ext cx="1800340" cy="58988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Notifications</a:t>
            </a:r>
          </a:p>
        </p:txBody>
      </p:sp>
      <p:sp>
        <p:nvSpPr>
          <p:cNvPr id="10" name="Oval 9">
            <a:extLst>
              <a:ext uri="{FF2B5EF4-FFF2-40B4-BE49-F238E27FC236}">
                <a16:creationId xmlns:a16="http://schemas.microsoft.com/office/drawing/2014/main" id="{9344B58E-8CEC-9DB8-6C12-F644B2C6D584}"/>
              </a:ext>
            </a:extLst>
          </p:cNvPr>
          <p:cNvSpPr/>
          <p:nvPr/>
        </p:nvSpPr>
        <p:spPr>
          <a:xfrm>
            <a:off x="8917006" y="2885027"/>
            <a:ext cx="1605776" cy="589889"/>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Add Service</a:t>
            </a:r>
          </a:p>
        </p:txBody>
      </p:sp>
      <p:sp>
        <p:nvSpPr>
          <p:cNvPr id="11" name="Oval 10">
            <a:extLst>
              <a:ext uri="{FF2B5EF4-FFF2-40B4-BE49-F238E27FC236}">
                <a16:creationId xmlns:a16="http://schemas.microsoft.com/office/drawing/2014/main" id="{7B00756B-B678-4D05-27F7-50DCFCC5A3D4}"/>
              </a:ext>
            </a:extLst>
          </p:cNvPr>
          <p:cNvSpPr/>
          <p:nvPr/>
        </p:nvSpPr>
        <p:spPr>
          <a:xfrm>
            <a:off x="8967186" y="3785052"/>
            <a:ext cx="1661532" cy="573008"/>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Remove Service</a:t>
            </a:r>
          </a:p>
        </p:txBody>
      </p:sp>
      <p:sp>
        <p:nvSpPr>
          <p:cNvPr id="12" name="Oval 11">
            <a:extLst>
              <a:ext uri="{FF2B5EF4-FFF2-40B4-BE49-F238E27FC236}">
                <a16:creationId xmlns:a16="http://schemas.microsoft.com/office/drawing/2014/main" id="{D200414B-7175-ADE0-2E02-2844CA34DA52}"/>
              </a:ext>
            </a:extLst>
          </p:cNvPr>
          <p:cNvSpPr/>
          <p:nvPr/>
        </p:nvSpPr>
        <p:spPr>
          <a:xfrm>
            <a:off x="8917006" y="4668197"/>
            <a:ext cx="1761893" cy="589888"/>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Update Service</a:t>
            </a:r>
          </a:p>
        </p:txBody>
      </p:sp>
      <p:pic>
        <p:nvPicPr>
          <p:cNvPr id="29" name="Graphic 28" descr="Man">
            <a:extLst>
              <a:ext uri="{FF2B5EF4-FFF2-40B4-BE49-F238E27FC236}">
                <a16:creationId xmlns:a16="http://schemas.microsoft.com/office/drawing/2014/main" id="{E7A5B34C-C2B3-3E15-DE8F-78C0DB464B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883" y="3539998"/>
            <a:ext cx="1101090" cy="1011556"/>
          </a:xfrm>
          <a:prstGeom prst="rect">
            <a:avLst/>
          </a:prstGeom>
        </p:spPr>
      </p:pic>
      <p:cxnSp>
        <p:nvCxnSpPr>
          <p:cNvPr id="30" name="Straight Connector 29">
            <a:extLst>
              <a:ext uri="{FF2B5EF4-FFF2-40B4-BE49-F238E27FC236}">
                <a16:creationId xmlns:a16="http://schemas.microsoft.com/office/drawing/2014/main" id="{CB397869-43AF-E80D-4D8F-AEFAB2ECB4E7}"/>
              </a:ext>
            </a:extLst>
          </p:cNvPr>
          <p:cNvCxnSpPr>
            <a:cxnSpLocks/>
            <a:endCxn id="4" idx="2"/>
          </p:cNvCxnSpPr>
          <p:nvPr/>
        </p:nvCxnSpPr>
        <p:spPr>
          <a:xfrm flipV="1">
            <a:off x="1590655" y="2329393"/>
            <a:ext cx="3718932" cy="173375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10E9875-F32E-B3BC-3CDA-A6E3935D9815}"/>
              </a:ext>
            </a:extLst>
          </p:cNvPr>
          <p:cNvCxnSpPr>
            <a:cxnSpLocks/>
            <a:endCxn id="5" idx="2"/>
          </p:cNvCxnSpPr>
          <p:nvPr/>
        </p:nvCxnSpPr>
        <p:spPr>
          <a:xfrm flipV="1">
            <a:off x="1590655" y="3179972"/>
            <a:ext cx="3718932" cy="865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41AAAD-FF48-DEAF-14C9-36FC7A97DCCE}"/>
              </a:ext>
            </a:extLst>
          </p:cNvPr>
          <p:cNvCxnSpPr>
            <a:cxnSpLocks/>
            <a:endCxn id="6" idx="2"/>
          </p:cNvCxnSpPr>
          <p:nvPr/>
        </p:nvCxnSpPr>
        <p:spPr>
          <a:xfrm>
            <a:off x="1590655" y="4045776"/>
            <a:ext cx="371893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5D1811-CD4F-8238-FC51-1F04F6BCF8E7}"/>
              </a:ext>
            </a:extLst>
          </p:cNvPr>
          <p:cNvCxnSpPr>
            <a:cxnSpLocks/>
            <a:endCxn id="7" idx="2"/>
          </p:cNvCxnSpPr>
          <p:nvPr/>
        </p:nvCxnSpPr>
        <p:spPr>
          <a:xfrm>
            <a:off x="1590655" y="4045776"/>
            <a:ext cx="3718932" cy="86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CCC6C6-C6F3-5927-5326-4DF083917097}"/>
              </a:ext>
            </a:extLst>
          </p:cNvPr>
          <p:cNvCxnSpPr>
            <a:cxnSpLocks/>
          </p:cNvCxnSpPr>
          <p:nvPr/>
        </p:nvCxnSpPr>
        <p:spPr>
          <a:xfrm>
            <a:off x="1590655" y="414168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C0A2FE-ACF8-92FC-0C08-656F18B58182}"/>
              </a:ext>
            </a:extLst>
          </p:cNvPr>
          <p:cNvCxnSpPr>
            <a:cxnSpLocks/>
            <a:endCxn id="8" idx="2"/>
          </p:cNvCxnSpPr>
          <p:nvPr/>
        </p:nvCxnSpPr>
        <p:spPr>
          <a:xfrm>
            <a:off x="1590655" y="4030163"/>
            <a:ext cx="3718932" cy="1733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11F269-9C29-1164-4238-368F67B1EE55}"/>
              </a:ext>
            </a:extLst>
          </p:cNvPr>
          <p:cNvCxnSpPr>
            <a:cxnSpLocks/>
            <a:stCxn id="6" idx="6"/>
            <a:endCxn id="11" idx="2"/>
          </p:cNvCxnSpPr>
          <p:nvPr/>
        </p:nvCxnSpPr>
        <p:spPr>
          <a:xfrm>
            <a:off x="7109927" y="4045777"/>
            <a:ext cx="1857259" cy="25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890F563-B664-8C97-730E-C00FEA8ABA9A}"/>
              </a:ext>
            </a:extLst>
          </p:cNvPr>
          <p:cNvCxnSpPr>
            <a:cxnSpLocks/>
            <a:stCxn id="6" idx="6"/>
            <a:endCxn id="12" idx="2"/>
          </p:cNvCxnSpPr>
          <p:nvPr/>
        </p:nvCxnSpPr>
        <p:spPr>
          <a:xfrm>
            <a:off x="7109927" y="4045777"/>
            <a:ext cx="1807079" cy="917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815250-A5BB-D9A3-20F8-03590BB60D0C}"/>
              </a:ext>
            </a:extLst>
          </p:cNvPr>
          <p:cNvCxnSpPr>
            <a:cxnSpLocks/>
            <a:stCxn id="10" idx="2"/>
            <a:endCxn id="6" idx="6"/>
          </p:cNvCxnSpPr>
          <p:nvPr/>
        </p:nvCxnSpPr>
        <p:spPr>
          <a:xfrm flipH="1">
            <a:off x="7109927" y="3179972"/>
            <a:ext cx="1807079" cy="865805"/>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5EDA954B-33CE-FB41-1E3C-91A0F2F1C995}"/>
              </a:ext>
            </a:extLst>
          </p:cNvPr>
          <p:cNvPicPr>
            <a:picLocks noChangeAspect="1"/>
          </p:cNvPicPr>
          <p:nvPr/>
        </p:nvPicPr>
        <p:blipFill>
          <a:blip r:embed="rId4"/>
          <a:stretch>
            <a:fillRect/>
          </a:stretch>
        </p:blipFill>
        <p:spPr>
          <a:xfrm>
            <a:off x="8418498" y="5430882"/>
            <a:ext cx="1097375" cy="1012024"/>
          </a:xfrm>
          <a:prstGeom prst="rect">
            <a:avLst/>
          </a:prstGeom>
        </p:spPr>
      </p:pic>
      <p:cxnSp>
        <p:nvCxnSpPr>
          <p:cNvPr id="40" name="Straight Connector 39">
            <a:extLst>
              <a:ext uri="{FF2B5EF4-FFF2-40B4-BE49-F238E27FC236}">
                <a16:creationId xmlns:a16="http://schemas.microsoft.com/office/drawing/2014/main" id="{063E30C8-BD5D-EB33-FEB9-5C6A460EE4FA}"/>
              </a:ext>
            </a:extLst>
          </p:cNvPr>
          <p:cNvCxnSpPr>
            <a:cxnSpLocks/>
            <a:stCxn id="7" idx="6"/>
          </p:cNvCxnSpPr>
          <p:nvPr/>
        </p:nvCxnSpPr>
        <p:spPr>
          <a:xfrm>
            <a:off x="7109927" y="4911582"/>
            <a:ext cx="1576873" cy="852538"/>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06ADE8-226E-0A59-984D-0391BF8F9C15}"/>
              </a:ext>
            </a:extLst>
          </p:cNvPr>
          <p:cNvSpPr/>
          <p:nvPr/>
        </p:nvSpPr>
        <p:spPr>
          <a:xfrm>
            <a:off x="926228" y="4641960"/>
            <a:ext cx="914400" cy="3778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Client</a:t>
            </a:r>
          </a:p>
        </p:txBody>
      </p:sp>
      <p:sp>
        <p:nvSpPr>
          <p:cNvPr id="42" name="Rectangle 41">
            <a:extLst>
              <a:ext uri="{FF2B5EF4-FFF2-40B4-BE49-F238E27FC236}">
                <a16:creationId xmlns:a16="http://schemas.microsoft.com/office/drawing/2014/main" id="{3315F031-1851-7C99-561C-900524F44FFC}"/>
              </a:ext>
            </a:extLst>
          </p:cNvPr>
          <p:cNvSpPr/>
          <p:nvPr/>
        </p:nvSpPr>
        <p:spPr>
          <a:xfrm>
            <a:off x="8225629" y="6322062"/>
            <a:ext cx="1572323" cy="3366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Bahnschrift" panose="020B0502040204020203" pitchFamily="34" charset="0"/>
              </a:rPr>
              <a:t>Freelancer</a:t>
            </a:r>
          </a:p>
        </p:txBody>
      </p:sp>
    </p:spTree>
    <p:extLst>
      <p:ext uri="{BB962C8B-B14F-4D97-AF65-F5344CB8AC3E}">
        <p14:creationId xmlns:p14="http://schemas.microsoft.com/office/powerpoint/2010/main" val="759625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 cases - Admin</a:t>
            </a:r>
          </a:p>
        </p:txBody>
      </p:sp>
      <p:sp>
        <p:nvSpPr>
          <p:cNvPr id="16" name="Oval 15">
            <a:extLst>
              <a:ext uri="{FF2B5EF4-FFF2-40B4-BE49-F238E27FC236}">
                <a16:creationId xmlns:a16="http://schemas.microsoft.com/office/drawing/2014/main" id="{BC833AEE-B581-0544-FE33-5F54390B66C8}"/>
              </a:ext>
            </a:extLst>
          </p:cNvPr>
          <p:cNvSpPr/>
          <p:nvPr/>
        </p:nvSpPr>
        <p:spPr>
          <a:xfrm>
            <a:off x="4634571" y="2817985"/>
            <a:ext cx="1869728"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Login</a:t>
            </a:r>
          </a:p>
        </p:txBody>
      </p:sp>
      <p:sp>
        <p:nvSpPr>
          <p:cNvPr id="17" name="Oval 16">
            <a:extLst>
              <a:ext uri="{FF2B5EF4-FFF2-40B4-BE49-F238E27FC236}">
                <a16:creationId xmlns:a16="http://schemas.microsoft.com/office/drawing/2014/main" id="{362FE625-4249-049E-E656-E31BBCAEE2A5}"/>
              </a:ext>
            </a:extLst>
          </p:cNvPr>
          <p:cNvSpPr/>
          <p:nvPr/>
        </p:nvSpPr>
        <p:spPr>
          <a:xfrm>
            <a:off x="4634571" y="4498272"/>
            <a:ext cx="1869728"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Manage Website</a:t>
            </a:r>
          </a:p>
        </p:txBody>
      </p:sp>
      <p:pic>
        <p:nvPicPr>
          <p:cNvPr id="18" name="Graphic 17" descr="Man">
            <a:extLst>
              <a:ext uri="{FF2B5EF4-FFF2-40B4-BE49-F238E27FC236}">
                <a16:creationId xmlns:a16="http://schemas.microsoft.com/office/drawing/2014/main" id="{AF2770CF-940B-DC06-CA79-40FD0BC95F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8576" y="3486716"/>
            <a:ext cx="1101090" cy="1011556"/>
          </a:xfrm>
          <a:prstGeom prst="rect">
            <a:avLst/>
          </a:prstGeom>
        </p:spPr>
      </p:pic>
      <p:cxnSp>
        <p:nvCxnSpPr>
          <p:cNvPr id="19" name="Straight Connector 18">
            <a:extLst>
              <a:ext uri="{FF2B5EF4-FFF2-40B4-BE49-F238E27FC236}">
                <a16:creationId xmlns:a16="http://schemas.microsoft.com/office/drawing/2014/main" id="{D7BDC742-9BC0-C409-4554-118EF3FF025F}"/>
              </a:ext>
            </a:extLst>
          </p:cNvPr>
          <p:cNvCxnSpPr>
            <a:cxnSpLocks/>
            <a:endCxn id="16" idx="2"/>
          </p:cNvCxnSpPr>
          <p:nvPr/>
        </p:nvCxnSpPr>
        <p:spPr>
          <a:xfrm flipV="1">
            <a:off x="2097668" y="3143740"/>
            <a:ext cx="2536903" cy="84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EE7FF6-82DE-DD0D-0326-23D6A1BBCAAD}"/>
              </a:ext>
            </a:extLst>
          </p:cNvPr>
          <p:cNvCxnSpPr>
            <a:cxnSpLocks/>
            <a:endCxn id="17" idx="2"/>
          </p:cNvCxnSpPr>
          <p:nvPr/>
        </p:nvCxnSpPr>
        <p:spPr>
          <a:xfrm>
            <a:off x="2097668" y="3992494"/>
            <a:ext cx="2536903" cy="831533"/>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E12B010-7A08-2283-9094-6338ACE76CB1}"/>
              </a:ext>
            </a:extLst>
          </p:cNvPr>
          <p:cNvSpPr/>
          <p:nvPr/>
        </p:nvSpPr>
        <p:spPr>
          <a:xfrm>
            <a:off x="8160680" y="3180713"/>
            <a:ext cx="1869728"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Add-Remove Users</a:t>
            </a:r>
          </a:p>
        </p:txBody>
      </p:sp>
      <p:sp>
        <p:nvSpPr>
          <p:cNvPr id="22" name="Oval 21">
            <a:extLst>
              <a:ext uri="{FF2B5EF4-FFF2-40B4-BE49-F238E27FC236}">
                <a16:creationId xmlns:a16="http://schemas.microsoft.com/office/drawing/2014/main" id="{7DBACA3D-F405-1517-7B38-A532E6C6E59A}"/>
              </a:ext>
            </a:extLst>
          </p:cNvPr>
          <p:cNvSpPr/>
          <p:nvPr/>
        </p:nvSpPr>
        <p:spPr>
          <a:xfrm>
            <a:off x="8160680" y="4496611"/>
            <a:ext cx="1869728" cy="65151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Remove Service</a:t>
            </a:r>
          </a:p>
        </p:txBody>
      </p:sp>
      <p:sp>
        <p:nvSpPr>
          <p:cNvPr id="23" name="Oval 22">
            <a:extLst>
              <a:ext uri="{FF2B5EF4-FFF2-40B4-BE49-F238E27FC236}">
                <a16:creationId xmlns:a16="http://schemas.microsoft.com/office/drawing/2014/main" id="{DA39445E-29CC-810A-241A-E84B4DD3945C}"/>
              </a:ext>
            </a:extLst>
          </p:cNvPr>
          <p:cNvSpPr/>
          <p:nvPr/>
        </p:nvSpPr>
        <p:spPr>
          <a:xfrm>
            <a:off x="8160680" y="5825387"/>
            <a:ext cx="1869728" cy="65151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dirty="0">
                <a:latin typeface="Bahnschrift" panose="020B0502040204020203" pitchFamily="34" charset="0"/>
              </a:rPr>
              <a:t>See All Requests</a:t>
            </a:r>
          </a:p>
        </p:txBody>
      </p:sp>
      <p:cxnSp>
        <p:nvCxnSpPr>
          <p:cNvPr id="24" name="Straight Connector 23">
            <a:extLst>
              <a:ext uri="{FF2B5EF4-FFF2-40B4-BE49-F238E27FC236}">
                <a16:creationId xmlns:a16="http://schemas.microsoft.com/office/drawing/2014/main" id="{2FAC2A82-B04C-434F-3EC4-DA98FCA3A2DE}"/>
              </a:ext>
            </a:extLst>
          </p:cNvPr>
          <p:cNvCxnSpPr>
            <a:cxnSpLocks/>
            <a:stCxn id="17" idx="6"/>
            <a:endCxn id="21" idx="2"/>
          </p:cNvCxnSpPr>
          <p:nvPr/>
        </p:nvCxnSpPr>
        <p:spPr>
          <a:xfrm flipV="1">
            <a:off x="6504299" y="3506468"/>
            <a:ext cx="1656381" cy="1317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DE90AA-6E3B-085E-BD15-6C01DB960DBD}"/>
              </a:ext>
            </a:extLst>
          </p:cNvPr>
          <p:cNvCxnSpPr>
            <a:cxnSpLocks/>
            <a:stCxn id="17" idx="6"/>
            <a:endCxn id="22" idx="2"/>
          </p:cNvCxnSpPr>
          <p:nvPr/>
        </p:nvCxnSpPr>
        <p:spPr>
          <a:xfrm flipV="1">
            <a:off x="6504299" y="4822366"/>
            <a:ext cx="1656381" cy="1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31BB99-90DF-A1BC-B5F2-2478351B7791}"/>
              </a:ext>
            </a:extLst>
          </p:cNvPr>
          <p:cNvCxnSpPr>
            <a:cxnSpLocks/>
            <a:stCxn id="17" idx="6"/>
            <a:endCxn id="23" idx="2"/>
          </p:cNvCxnSpPr>
          <p:nvPr/>
        </p:nvCxnSpPr>
        <p:spPr>
          <a:xfrm>
            <a:off x="6504299" y="4824027"/>
            <a:ext cx="1656381" cy="1327116"/>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35F5CA1-8221-BBC0-13A1-264A33DA1043}"/>
              </a:ext>
            </a:extLst>
          </p:cNvPr>
          <p:cNvSpPr/>
          <p:nvPr/>
        </p:nvSpPr>
        <p:spPr>
          <a:xfrm>
            <a:off x="1358576" y="4580810"/>
            <a:ext cx="1158656" cy="4302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Admin</a:t>
            </a:r>
          </a:p>
        </p:txBody>
      </p:sp>
    </p:spTree>
    <p:extLst>
      <p:ext uri="{BB962C8B-B14F-4D97-AF65-F5344CB8AC3E}">
        <p14:creationId xmlns:p14="http://schemas.microsoft.com/office/powerpoint/2010/main" val="20895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79E29ADF-1538-A9A6-557F-2C4AEA05DE33}"/>
              </a:ext>
            </a:extLst>
          </p:cNvPr>
          <p:cNvSpPr>
            <a:spLocks noGrp="1"/>
          </p:cNvSpPr>
          <p:nvPr>
            <p:ph idx="1"/>
          </p:nvPr>
        </p:nvSpPr>
        <p:spPr>
          <a:xfrm>
            <a:off x="939800" y="1561170"/>
            <a:ext cx="10515600" cy="5296830"/>
          </a:xfrm>
        </p:spPr>
        <p:txBody>
          <a:bodyPr/>
          <a:lstStyle/>
          <a:p>
            <a:pPr marL="0" indent="0">
              <a:buNone/>
            </a:pPr>
            <a:r>
              <a:rPr lang="en-US" dirty="0"/>
              <a:t> </a:t>
            </a:r>
          </a:p>
        </p:txBody>
      </p:sp>
      <p:pic>
        <p:nvPicPr>
          <p:cNvPr id="4" name="Picture 3">
            <a:extLst>
              <a:ext uri="{FF2B5EF4-FFF2-40B4-BE49-F238E27FC236}">
                <a16:creationId xmlns:a16="http://schemas.microsoft.com/office/drawing/2014/main" id="{4A701713-1302-87B6-5C6D-950CA946031B}"/>
              </a:ext>
            </a:extLst>
          </p:cNvPr>
          <p:cNvPicPr>
            <a:picLocks noChangeAspect="1"/>
          </p:cNvPicPr>
          <p:nvPr/>
        </p:nvPicPr>
        <p:blipFill rotWithShape="1">
          <a:blip r:embed="rId2"/>
          <a:srcRect b="3082"/>
          <a:stretch/>
        </p:blipFill>
        <p:spPr>
          <a:xfrm>
            <a:off x="347512" y="579573"/>
            <a:ext cx="11600648" cy="6217468"/>
          </a:xfrm>
          <a:prstGeom prst="rect">
            <a:avLst/>
          </a:prstGeom>
        </p:spPr>
      </p:pic>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a:xfrm>
            <a:off x="295676" y="1346065"/>
            <a:ext cx="1848084" cy="430209"/>
          </a:xfrm>
        </p:spPr>
        <p:txBody>
          <a:bodyPr>
            <a:normAutofit fontScale="90000"/>
          </a:bodyPr>
          <a:lstStyle/>
          <a:p>
            <a:r>
              <a:rPr lang="en-US" dirty="0">
                <a:solidFill>
                  <a:srgbClr val="1A3260"/>
                </a:solidFill>
              </a:rPr>
              <a:t>Er</a:t>
            </a:r>
            <a:br>
              <a:rPr lang="en-US" dirty="0">
                <a:solidFill>
                  <a:srgbClr val="1A3260"/>
                </a:solidFill>
              </a:rPr>
            </a:br>
            <a:r>
              <a:rPr lang="en-US" sz="2200" dirty="0">
                <a:solidFill>
                  <a:srgbClr val="1A3260"/>
                </a:solidFill>
              </a:rPr>
              <a:t>Diagram</a:t>
            </a:r>
            <a:endParaRPr lang="en-US" dirty="0">
              <a:solidFill>
                <a:srgbClr val="1A3260"/>
              </a:solidFill>
            </a:endParaRPr>
          </a:p>
        </p:txBody>
      </p:sp>
      <p:sp>
        <p:nvSpPr>
          <p:cNvPr id="7" name="Rectangle 6">
            <a:extLst>
              <a:ext uri="{FF2B5EF4-FFF2-40B4-BE49-F238E27FC236}">
                <a16:creationId xmlns:a16="http://schemas.microsoft.com/office/drawing/2014/main" id="{D8D0F074-385A-FE6A-C75B-AED31BB66A94}"/>
              </a:ext>
            </a:extLst>
          </p:cNvPr>
          <p:cNvSpPr/>
          <p:nvPr/>
        </p:nvSpPr>
        <p:spPr>
          <a:xfrm flipH="1">
            <a:off x="249956" y="1129664"/>
            <a:ext cx="45719" cy="554355"/>
          </a:xfrm>
          <a:prstGeom prst="rec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46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
            <a:extLst>
              <a:ext uri="{FF2B5EF4-FFF2-40B4-BE49-F238E27FC236}">
                <a16:creationId xmlns:a16="http://schemas.microsoft.com/office/drawing/2014/main" id="{4574734A-C30B-9001-7685-714479E7535D}"/>
              </a:ext>
            </a:extLst>
          </p:cNvPr>
          <p:cNvSpPr>
            <a:spLocks noGrp="1"/>
          </p:cNvSpPr>
          <p:nvPr>
            <p:ph type="body" sz="half" idx="2"/>
          </p:nvPr>
        </p:nvSpPr>
        <p:spPr>
          <a:xfrm>
            <a:off x="583909" y="5288804"/>
            <a:ext cx="5869987" cy="689515"/>
          </a:xfrm>
        </p:spPr>
        <p:txBody>
          <a:bodyPr>
            <a:normAutofit/>
          </a:bodyPr>
          <a:lstStyle/>
          <a:p>
            <a:pPr algn="l"/>
            <a:r>
              <a:rPr lang="en-US" sz="2000" dirty="0">
                <a:latin typeface="+mj-lt"/>
              </a:rPr>
              <a:t>PROGRAMMING LANGUAGES</a:t>
            </a:r>
          </a:p>
        </p:txBody>
      </p:sp>
      <p:sp>
        <p:nvSpPr>
          <p:cNvPr id="10" name="Oval 9">
            <a:extLst>
              <a:ext uri="{FF2B5EF4-FFF2-40B4-BE49-F238E27FC236}">
                <a16:creationId xmlns:a16="http://schemas.microsoft.com/office/drawing/2014/main" id="{C6B86757-0969-1432-D114-85A08C1BA920}"/>
              </a:ext>
            </a:extLst>
          </p:cNvPr>
          <p:cNvSpPr/>
          <p:nvPr/>
        </p:nvSpPr>
        <p:spPr>
          <a:xfrm>
            <a:off x="1146083" y="1386278"/>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6D4DD54F-E0D0-C636-4895-D9F6FB154834}"/>
              </a:ext>
            </a:extLst>
          </p:cNvPr>
          <p:cNvSpPr/>
          <p:nvPr/>
        </p:nvSpPr>
        <p:spPr>
          <a:xfrm>
            <a:off x="679389" y="3300921"/>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ZA" sz="2800" kern="1200" dirty="0"/>
              <a:t>Java Script</a:t>
            </a:r>
            <a:endParaRPr lang="en-US" sz="3200" kern="1200" dirty="0"/>
          </a:p>
        </p:txBody>
      </p:sp>
      <p:sp>
        <p:nvSpPr>
          <p:cNvPr id="13" name="Oval 12">
            <a:extLst>
              <a:ext uri="{FF2B5EF4-FFF2-40B4-BE49-F238E27FC236}">
                <a16:creationId xmlns:a16="http://schemas.microsoft.com/office/drawing/2014/main" id="{4B1AE8C9-1A2A-3200-CBB1-C8902FFB0506}"/>
              </a:ext>
            </a:extLst>
          </p:cNvPr>
          <p:cNvSpPr/>
          <p:nvPr/>
        </p:nvSpPr>
        <p:spPr>
          <a:xfrm>
            <a:off x="4043621" y="1414411"/>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489ADC70-2AD3-8952-C804-8E397D62A780}"/>
              </a:ext>
            </a:extLst>
          </p:cNvPr>
          <p:cNvSpPr/>
          <p:nvPr/>
        </p:nvSpPr>
        <p:spPr>
          <a:xfrm>
            <a:off x="3646927" y="3286852"/>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C#</a:t>
            </a:r>
          </a:p>
        </p:txBody>
      </p:sp>
      <p:sp>
        <p:nvSpPr>
          <p:cNvPr id="19" name="Oval 18">
            <a:extLst>
              <a:ext uri="{FF2B5EF4-FFF2-40B4-BE49-F238E27FC236}">
                <a16:creationId xmlns:a16="http://schemas.microsoft.com/office/drawing/2014/main" id="{17BC5203-8E43-5640-A277-6159DCA68954}"/>
              </a:ext>
            </a:extLst>
          </p:cNvPr>
          <p:cNvSpPr/>
          <p:nvPr/>
        </p:nvSpPr>
        <p:spPr>
          <a:xfrm>
            <a:off x="9582474" y="1386278"/>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513DA0BB-1F2C-13AC-0966-C9746ADB3CB7}"/>
              </a:ext>
            </a:extLst>
          </p:cNvPr>
          <p:cNvSpPr/>
          <p:nvPr/>
        </p:nvSpPr>
        <p:spPr>
          <a:xfrm>
            <a:off x="9115780" y="3300921"/>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SQL</a:t>
            </a:r>
            <a:endParaRPr lang="en-US" sz="3200" kern="1200" dirty="0"/>
          </a:p>
        </p:txBody>
      </p:sp>
      <p:sp>
        <p:nvSpPr>
          <p:cNvPr id="5" name="Oval 4">
            <a:extLst>
              <a:ext uri="{FF2B5EF4-FFF2-40B4-BE49-F238E27FC236}">
                <a16:creationId xmlns:a16="http://schemas.microsoft.com/office/drawing/2014/main" id="{CE86D046-36D7-ABE9-5F20-597F79E84528}"/>
              </a:ext>
            </a:extLst>
          </p:cNvPr>
          <p:cNvSpPr/>
          <p:nvPr/>
        </p:nvSpPr>
        <p:spPr>
          <a:xfrm>
            <a:off x="6883393" y="1432950"/>
            <a:ext cx="1459914" cy="1459914"/>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TextBox 6">
            <a:extLst>
              <a:ext uri="{FF2B5EF4-FFF2-40B4-BE49-F238E27FC236}">
                <a16:creationId xmlns:a16="http://schemas.microsoft.com/office/drawing/2014/main" id="{5DD358B7-F84D-D19E-F03D-A054E1F91FCB}"/>
              </a:ext>
            </a:extLst>
          </p:cNvPr>
          <p:cNvSpPr txBox="1"/>
          <p:nvPr/>
        </p:nvSpPr>
        <p:spPr>
          <a:xfrm>
            <a:off x="7172856" y="3286100"/>
            <a:ext cx="1174461" cy="461665"/>
          </a:xfrm>
          <a:prstGeom prst="rect">
            <a:avLst/>
          </a:prstGeom>
          <a:noFill/>
        </p:spPr>
        <p:txBody>
          <a:bodyPr wrap="square" rtlCol="0">
            <a:spAutoFit/>
          </a:bodyPr>
          <a:lstStyle/>
          <a:p>
            <a:r>
              <a:rPr lang="en-US" sz="2400" dirty="0"/>
              <a:t>DART</a:t>
            </a:r>
            <a:endParaRPr lang="en-US" dirty="0"/>
          </a:p>
        </p:txBody>
      </p:sp>
      <p:pic>
        <p:nvPicPr>
          <p:cNvPr id="3074" name="Picture 2">
            <a:extLst>
              <a:ext uri="{FF2B5EF4-FFF2-40B4-BE49-F238E27FC236}">
                <a16:creationId xmlns:a16="http://schemas.microsoft.com/office/drawing/2014/main" id="{90322215-E746-32E0-D78A-9CE1D9D57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429" y="1721361"/>
            <a:ext cx="857615" cy="8576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 Logo PNG Vector (SVG) Free Download">
            <a:extLst>
              <a:ext uri="{FF2B5EF4-FFF2-40B4-BE49-F238E27FC236}">
                <a16:creationId xmlns:a16="http://schemas.microsoft.com/office/drawing/2014/main" id="{863D3CFF-FA8B-5558-062B-42C513888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452" y="1635297"/>
            <a:ext cx="902351" cy="101387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BB24C7-BC0B-F6BC-4D11-4E379E8917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742" y="1721361"/>
            <a:ext cx="818242" cy="818242"/>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42 Common SQL Error and fixes ideas | sql, sql server, microsoft sql server">
            <a:extLst>
              <a:ext uri="{FF2B5EF4-FFF2-40B4-BE49-F238E27FC236}">
                <a16:creationId xmlns:a16="http://schemas.microsoft.com/office/drawing/2014/main" id="{DA295DDD-839B-107F-2580-6634ABF58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5665" y="1558639"/>
            <a:ext cx="1753531" cy="116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61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617968" y="5240905"/>
            <a:ext cx="4909445" cy="689514"/>
          </a:xfrm>
        </p:spPr>
        <p:txBody>
          <a:bodyPr anchor="ctr">
            <a:normAutofit/>
          </a:bodyPr>
          <a:lstStyle/>
          <a:p>
            <a:r>
              <a:rPr lang="en-US" dirty="0">
                <a:solidFill>
                  <a:schemeClr val="bg1"/>
                </a:solidFill>
              </a:rPr>
              <a:t>Technologies </a:t>
            </a:r>
          </a:p>
        </p:txBody>
      </p:sp>
      <p:sp>
        <p:nvSpPr>
          <p:cNvPr id="10" name="Oval 9">
            <a:extLst>
              <a:ext uri="{FF2B5EF4-FFF2-40B4-BE49-F238E27FC236}">
                <a16:creationId xmlns:a16="http://schemas.microsoft.com/office/drawing/2014/main" id="{C6B86757-0969-1432-D114-85A08C1BA920}"/>
              </a:ext>
            </a:extLst>
          </p:cNvPr>
          <p:cNvSpPr/>
          <p:nvPr/>
        </p:nvSpPr>
        <p:spPr>
          <a:xfrm>
            <a:off x="1146083" y="1386278"/>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6D4DD54F-E0D0-C636-4895-D9F6FB154834}"/>
              </a:ext>
            </a:extLst>
          </p:cNvPr>
          <p:cNvSpPr/>
          <p:nvPr/>
        </p:nvSpPr>
        <p:spPr>
          <a:xfrm>
            <a:off x="679389" y="3300921"/>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ZA" sz="2800" kern="1200" dirty="0"/>
              <a:t>React JS</a:t>
            </a:r>
            <a:endParaRPr lang="en-US" sz="3200" kern="1200" dirty="0"/>
          </a:p>
        </p:txBody>
      </p:sp>
      <p:sp>
        <p:nvSpPr>
          <p:cNvPr id="13" name="Oval 12">
            <a:extLst>
              <a:ext uri="{FF2B5EF4-FFF2-40B4-BE49-F238E27FC236}">
                <a16:creationId xmlns:a16="http://schemas.microsoft.com/office/drawing/2014/main" id="{4B1AE8C9-1A2A-3200-CBB1-C8902FFB0506}"/>
              </a:ext>
            </a:extLst>
          </p:cNvPr>
          <p:cNvSpPr/>
          <p:nvPr/>
        </p:nvSpPr>
        <p:spPr>
          <a:xfrm>
            <a:off x="3866345" y="1414411"/>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489ADC70-2AD3-8952-C804-8E397D62A780}"/>
              </a:ext>
            </a:extLst>
          </p:cNvPr>
          <p:cNvSpPr/>
          <p:nvPr/>
        </p:nvSpPr>
        <p:spPr>
          <a:xfrm>
            <a:off x="3469651" y="3286852"/>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Asp </a:t>
            </a:r>
            <a:r>
              <a:rPr lang="en-US" sz="2800" kern="1200" dirty="0" err="1"/>
              <a:t>.Net</a:t>
            </a:r>
            <a:endParaRPr lang="en-US" sz="2800" kern="1200" dirty="0"/>
          </a:p>
        </p:txBody>
      </p:sp>
      <p:sp>
        <p:nvSpPr>
          <p:cNvPr id="16" name="Oval 15">
            <a:extLst>
              <a:ext uri="{FF2B5EF4-FFF2-40B4-BE49-F238E27FC236}">
                <a16:creationId xmlns:a16="http://schemas.microsoft.com/office/drawing/2014/main" id="{65855732-3956-10F0-4538-E33B5ED98920}"/>
              </a:ext>
            </a:extLst>
          </p:cNvPr>
          <p:cNvSpPr/>
          <p:nvPr/>
        </p:nvSpPr>
        <p:spPr>
          <a:xfrm>
            <a:off x="6899823" y="1447011"/>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300C8E98-51DC-921E-2EB3-BEC208BEDCD8}"/>
              </a:ext>
            </a:extLst>
          </p:cNvPr>
          <p:cNvSpPr/>
          <p:nvPr/>
        </p:nvSpPr>
        <p:spPr>
          <a:xfrm>
            <a:off x="6465817" y="3286859"/>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err="1"/>
              <a:t>Sql</a:t>
            </a:r>
            <a:r>
              <a:rPr lang="en-US" sz="2800" kern="1200" dirty="0"/>
              <a:t> Server</a:t>
            </a:r>
            <a:endParaRPr lang="en-US" sz="3200" kern="1200" dirty="0"/>
          </a:p>
        </p:txBody>
      </p:sp>
      <p:sp>
        <p:nvSpPr>
          <p:cNvPr id="19" name="Oval 18">
            <a:extLst>
              <a:ext uri="{FF2B5EF4-FFF2-40B4-BE49-F238E27FC236}">
                <a16:creationId xmlns:a16="http://schemas.microsoft.com/office/drawing/2014/main" id="{17BC5203-8E43-5640-A277-6159DCA68954}"/>
              </a:ext>
            </a:extLst>
          </p:cNvPr>
          <p:cNvSpPr/>
          <p:nvPr/>
        </p:nvSpPr>
        <p:spPr>
          <a:xfrm>
            <a:off x="9582474" y="1386278"/>
            <a:ext cx="1459914" cy="1459914"/>
          </a:xfrm>
          <a:prstGeom prst="ellipse">
            <a:avLst/>
          </a:prstGeom>
          <a:ln>
            <a:noFill/>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a:extLst>
              <a:ext uri="{FF2B5EF4-FFF2-40B4-BE49-F238E27FC236}">
                <a16:creationId xmlns:a16="http://schemas.microsoft.com/office/drawing/2014/main" id="{650BA88A-EE3B-0730-D23E-FDD9A713261A}"/>
              </a:ext>
            </a:extLst>
          </p:cNvPr>
          <p:cNvSpPr/>
          <p:nvPr/>
        </p:nvSpPr>
        <p:spPr>
          <a:xfrm>
            <a:off x="9893603" y="1710536"/>
            <a:ext cx="837655" cy="837655"/>
          </a:xfrm>
          <a:prstGeom prst="rect">
            <a:avLst/>
          </a:prstGeom>
          <a:blipFill>
            <a:blip r:embed="rId3">
              <a:extLst>
                <a:ext uri="{BEBA8EAE-BF5A-486C-A8C5-ECC9F3942E4B}">
                  <a14:imgProps xmlns:a14="http://schemas.microsoft.com/office/drawing/2010/main">
                    <a14:imgLayer r:embed="rId4">
                      <a14:imgEffect>
                        <a14:backgroundRemoval t="9403" b="89851" l="9508" r="89474">
                          <a14:foregroundMark x1="66044" y1="9701" x2="72666" y2="12687"/>
                          <a14:foregroundMark x1="48557" y1="69254" x2="70119" y2="53284"/>
                          <a14:foregroundMark x1="56876" y1="75821" x2="69270" y2="85970"/>
                          <a14:foregroundMark x1="49745" y1="85522" x2="74873" y2="89254"/>
                          <a14:foregroundMark x1="52632" y1="81940" x2="52632" y2="81940"/>
                          <a14:foregroundMark x1="80475" y1="89254" x2="80475" y2="89254"/>
                          <a14:foregroundMark x1="82003" y1="89851" x2="82003" y2="89851"/>
                          <a14:foregroundMark x1="51104" y1="79403" x2="53990" y2="84925"/>
                        </a14:backgroundRemoval>
                      </a14:imgEffect>
                    </a14:imgLayer>
                  </a14:imgProps>
                </a:ext>
                <a:ext uri="{28A0092B-C50C-407E-A947-70E740481C1C}">
                  <a14:useLocalDpi xmlns:a14="http://schemas.microsoft.com/office/drawing/2010/main" val="0"/>
                </a:ext>
              </a:extLst>
            </a:blip>
            <a:srcRect/>
            <a:stretch>
              <a:fillRect t="-7000" b="-7000"/>
            </a:stretch>
          </a:blipFill>
          <a:ln>
            <a:noFill/>
          </a:ln>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513DA0BB-1F2C-13AC-0966-C9746ADB3CB7}"/>
              </a:ext>
            </a:extLst>
          </p:cNvPr>
          <p:cNvSpPr/>
          <p:nvPr/>
        </p:nvSpPr>
        <p:spPr>
          <a:xfrm>
            <a:off x="9115780" y="3300921"/>
            <a:ext cx="2393302" cy="720000"/>
          </a:xfrm>
          <a:custGeom>
            <a:avLst/>
            <a:gdLst>
              <a:gd name="connsiteX0" fmla="*/ 0 w 2393302"/>
              <a:gd name="connsiteY0" fmla="*/ 0 h 720000"/>
              <a:gd name="connsiteX1" fmla="*/ 2393302 w 2393302"/>
              <a:gd name="connsiteY1" fmla="*/ 0 h 720000"/>
              <a:gd name="connsiteX2" fmla="*/ 2393302 w 2393302"/>
              <a:gd name="connsiteY2" fmla="*/ 720000 h 720000"/>
              <a:gd name="connsiteX3" fmla="*/ 0 w 2393302"/>
              <a:gd name="connsiteY3" fmla="*/ 720000 h 720000"/>
              <a:gd name="connsiteX4" fmla="*/ 0 w 2393302"/>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302" h="720000">
                <a:moveTo>
                  <a:pt x="0" y="0"/>
                </a:moveTo>
                <a:lnTo>
                  <a:pt x="2393302" y="0"/>
                </a:lnTo>
                <a:lnTo>
                  <a:pt x="2393302" y="720000"/>
                </a:lnTo>
                <a:lnTo>
                  <a:pt x="0" y="720000"/>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Flutter</a:t>
            </a:r>
            <a:endParaRPr lang="en-US" sz="3200" kern="1200" dirty="0"/>
          </a:p>
        </p:txBody>
      </p:sp>
      <p:pic>
        <p:nvPicPr>
          <p:cNvPr id="23" name="Picture 22" descr="Icon&#10;&#10;Description automatically generated">
            <a:extLst>
              <a:ext uri="{FF2B5EF4-FFF2-40B4-BE49-F238E27FC236}">
                <a16:creationId xmlns:a16="http://schemas.microsoft.com/office/drawing/2014/main" id="{D02F0E3D-ECB4-B81E-6D8B-38E2DFEFB994}"/>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Effect>
                      <a14:brightnessContrast contrast="-40000"/>
                    </a14:imgEffect>
                  </a14:imgLayer>
                </a14:imgProps>
              </a:ext>
              <a:ext uri="{837473B0-CC2E-450A-ABE3-18F120FF3D39}">
                <a1611:picAttrSrcUrl xmlns:a1611="http://schemas.microsoft.com/office/drawing/2016/11/main" r:id="rId7"/>
              </a:ext>
            </a:extLst>
          </a:blip>
          <a:stretch>
            <a:fillRect/>
          </a:stretch>
        </p:blipFill>
        <p:spPr>
          <a:xfrm>
            <a:off x="1385146" y="1736238"/>
            <a:ext cx="981787" cy="853337"/>
          </a:xfrm>
          <a:prstGeom prst="rect">
            <a:avLst/>
          </a:prstGeom>
        </p:spPr>
      </p:pic>
      <p:pic>
        <p:nvPicPr>
          <p:cNvPr id="26" name="Picture 25" descr="Icon&#10;&#10;Description automatically generated">
            <a:extLst>
              <a:ext uri="{FF2B5EF4-FFF2-40B4-BE49-F238E27FC236}">
                <a16:creationId xmlns:a16="http://schemas.microsoft.com/office/drawing/2014/main" id="{9BBD28A2-664F-D183-F074-CF82A9F1D97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060083" y="1617095"/>
            <a:ext cx="1072437" cy="1072437"/>
          </a:xfrm>
          <a:prstGeom prst="rect">
            <a:avLst/>
          </a:prstGeom>
        </p:spPr>
      </p:pic>
      <p:pic>
        <p:nvPicPr>
          <p:cNvPr id="28" name="object 94">
            <a:extLst>
              <a:ext uri="{FF2B5EF4-FFF2-40B4-BE49-F238E27FC236}">
                <a16:creationId xmlns:a16="http://schemas.microsoft.com/office/drawing/2014/main" id="{4114E28C-8DDF-475C-9178-BDD77973B523}"/>
              </a:ext>
            </a:extLst>
          </p:cNvPr>
          <p:cNvPicPr/>
          <p:nvPr/>
        </p:nvPicPr>
        <p:blipFill>
          <a:blip r:embed="rId10" cstate="print">
            <a:extLst>
              <a:ext uri="{BEBA8EAE-BF5A-486C-A8C5-ECC9F3942E4B}">
                <a14:imgProps xmlns:a14="http://schemas.microsoft.com/office/drawing/2010/main">
                  <a14:imgLayer r:embed="rId11">
                    <a14:imgEffect>
                      <a14:colorTemperature colorTemp="7200"/>
                    </a14:imgEffect>
                    <a14:imgEffect>
                      <a14:brightnessContrast bright="-20000" contrast="20000"/>
                    </a14:imgEffect>
                  </a14:imgLayer>
                </a14:imgProps>
              </a:ext>
            </a:extLst>
          </a:blip>
          <a:stretch>
            <a:fillRect/>
          </a:stretch>
        </p:blipFill>
        <p:spPr>
          <a:xfrm>
            <a:off x="7217980" y="1647806"/>
            <a:ext cx="888976" cy="963113"/>
          </a:xfrm>
          <a:prstGeom prst="rect">
            <a:avLst/>
          </a:prstGeom>
        </p:spPr>
      </p:pic>
    </p:spTree>
    <p:extLst>
      <p:ext uri="{BB962C8B-B14F-4D97-AF65-F5344CB8AC3E}">
        <p14:creationId xmlns:p14="http://schemas.microsoft.com/office/powerpoint/2010/main" val="64377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UI - </a:t>
            </a:r>
            <a:r>
              <a:rPr lang="en-US" dirty="0" err="1"/>
              <a:t>mOBILE</a:t>
            </a:r>
            <a:endParaRPr lang="en-US" dirty="0"/>
          </a:p>
        </p:txBody>
      </p:sp>
      <p:sp>
        <p:nvSpPr>
          <p:cNvPr id="7" name="TextBox 6">
            <a:extLst>
              <a:ext uri="{FF2B5EF4-FFF2-40B4-BE49-F238E27FC236}">
                <a16:creationId xmlns:a16="http://schemas.microsoft.com/office/drawing/2014/main" id="{AF6076D1-FFE0-BD2A-C540-1BBA5EA5088D}"/>
              </a:ext>
            </a:extLst>
          </p:cNvPr>
          <p:cNvSpPr txBox="1"/>
          <p:nvPr/>
        </p:nvSpPr>
        <p:spPr>
          <a:xfrm>
            <a:off x="581193" y="2451232"/>
            <a:ext cx="3838407" cy="369332"/>
          </a:xfrm>
          <a:prstGeom prst="rect">
            <a:avLst/>
          </a:prstGeom>
          <a:noFill/>
        </p:spPr>
        <p:txBody>
          <a:bodyPr wrap="square">
            <a:spAutoFit/>
          </a:bodyPr>
          <a:lstStyle/>
          <a:p>
            <a:pPr>
              <a:buSzPct val="98000"/>
              <a:buFont typeface="Wingdings 2" panose="05020102010507070707" pitchFamily="18" charset="2"/>
              <a:buChar char=""/>
            </a:pPr>
            <a:r>
              <a:rPr lang="en-US" dirty="0"/>
              <a:t> Figma :   </a:t>
            </a:r>
            <a:r>
              <a:rPr lang="en-US" dirty="0">
                <a:hlinkClick r:id="rId2"/>
              </a:rPr>
              <a:t>click here 🔗</a:t>
            </a:r>
            <a:endParaRPr lang="en-US" dirty="0"/>
          </a:p>
        </p:txBody>
      </p:sp>
      <p:pic>
        <p:nvPicPr>
          <p:cNvPr id="9" name="Picture 8">
            <a:extLst>
              <a:ext uri="{FF2B5EF4-FFF2-40B4-BE49-F238E27FC236}">
                <a16:creationId xmlns:a16="http://schemas.microsoft.com/office/drawing/2014/main" id="{2DB81414-9664-AEB3-75A0-04FE1B53AF50}"/>
              </a:ext>
            </a:extLst>
          </p:cNvPr>
          <p:cNvPicPr>
            <a:picLocks noChangeAspect="1"/>
          </p:cNvPicPr>
          <p:nvPr/>
        </p:nvPicPr>
        <p:blipFill rotWithShape="1">
          <a:blip r:embed="rId3"/>
          <a:srcRect l="18776" r="16824"/>
          <a:stretch/>
        </p:blipFill>
        <p:spPr>
          <a:xfrm>
            <a:off x="4077010" y="2180947"/>
            <a:ext cx="7088829" cy="43112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UI - </a:t>
            </a:r>
            <a:r>
              <a:rPr lang="en-US" dirty="0" err="1"/>
              <a:t>mOBILE</a:t>
            </a:r>
            <a:endParaRPr lang="en-US" dirty="0"/>
          </a:p>
        </p:txBody>
      </p:sp>
      <p:pic>
        <p:nvPicPr>
          <p:cNvPr id="4" name="Picture 3">
            <a:extLst>
              <a:ext uri="{FF2B5EF4-FFF2-40B4-BE49-F238E27FC236}">
                <a16:creationId xmlns:a16="http://schemas.microsoft.com/office/drawing/2014/main" id="{7DBC3A1C-B104-9D02-58D0-599CF3711E30}"/>
              </a:ext>
            </a:extLst>
          </p:cNvPr>
          <p:cNvPicPr>
            <a:picLocks noChangeAspect="1"/>
          </p:cNvPicPr>
          <p:nvPr/>
        </p:nvPicPr>
        <p:blipFill>
          <a:blip r:embed="rId2"/>
          <a:stretch>
            <a:fillRect/>
          </a:stretch>
        </p:blipFill>
        <p:spPr>
          <a:xfrm>
            <a:off x="1236496" y="2277385"/>
            <a:ext cx="1838839" cy="3779837"/>
          </a:xfrm>
          <a:prstGeom prst="rect">
            <a:avLst/>
          </a:prstGeom>
        </p:spPr>
      </p:pic>
      <p:pic>
        <p:nvPicPr>
          <p:cNvPr id="6" name="Picture 5">
            <a:extLst>
              <a:ext uri="{FF2B5EF4-FFF2-40B4-BE49-F238E27FC236}">
                <a16:creationId xmlns:a16="http://schemas.microsoft.com/office/drawing/2014/main" id="{49328F19-2AE4-2659-AFCF-0E1B7580869D}"/>
              </a:ext>
            </a:extLst>
          </p:cNvPr>
          <p:cNvPicPr>
            <a:picLocks noChangeAspect="1"/>
          </p:cNvPicPr>
          <p:nvPr/>
        </p:nvPicPr>
        <p:blipFill>
          <a:blip r:embed="rId3"/>
          <a:stretch>
            <a:fillRect/>
          </a:stretch>
        </p:blipFill>
        <p:spPr>
          <a:xfrm>
            <a:off x="4985455" y="2277385"/>
            <a:ext cx="1838839" cy="3779837"/>
          </a:xfrm>
          <a:prstGeom prst="rect">
            <a:avLst/>
          </a:prstGeom>
        </p:spPr>
      </p:pic>
      <p:pic>
        <p:nvPicPr>
          <p:cNvPr id="10" name="Picture 9">
            <a:extLst>
              <a:ext uri="{FF2B5EF4-FFF2-40B4-BE49-F238E27FC236}">
                <a16:creationId xmlns:a16="http://schemas.microsoft.com/office/drawing/2014/main" id="{4655E7FD-E5B1-2C5A-4DAB-12A599F8CB69}"/>
              </a:ext>
            </a:extLst>
          </p:cNvPr>
          <p:cNvPicPr>
            <a:picLocks noChangeAspect="1"/>
          </p:cNvPicPr>
          <p:nvPr/>
        </p:nvPicPr>
        <p:blipFill>
          <a:blip r:embed="rId4"/>
          <a:stretch>
            <a:fillRect/>
          </a:stretch>
        </p:blipFill>
        <p:spPr>
          <a:xfrm>
            <a:off x="7162358" y="2277385"/>
            <a:ext cx="1838839" cy="3779837"/>
          </a:xfrm>
          <a:prstGeom prst="rect">
            <a:avLst/>
          </a:prstGeom>
        </p:spPr>
      </p:pic>
      <p:pic>
        <p:nvPicPr>
          <p:cNvPr id="12" name="Picture 11">
            <a:extLst>
              <a:ext uri="{FF2B5EF4-FFF2-40B4-BE49-F238E27FC236}">
                <a16:creationId xmlns:a16="http://schemas.microsoft.com/office/drawing/2014/main" id="{E58DB513-4A21-A295-83D6-E83C33296A1D}"/>
              </a:ext>
            </a:extLst>
          </p:cNvPr>
          <p:cNvPicPr>
            <a:picLocks noChangeAspect="1"/>
          </p:cNvPicPr>
          <p:nvPr/>
        </p:nvPicPr>
        <p:blipFill>
          <a:blip r:embed="rId5"/>
          <a:stretch>
            <a:fillRect/>
          </a:stretch>
        </p:blipFill>
        <p:spPr>
          <a:xfrm>
            <a:off x="9368558" y="2277385"/>
            <a:ext cx="1838839" cy="3779837"/>
          </a:xfrm>
          <a:prstGeom prst="rect">
            <a:avLst/>
          </a:prstGeom>
        </p:spPr>
      </p:pic>
      <p:sp>
        <p:nvSpPr>
          <p:cNvPr id="14" name="TextBox 13">
            <a:extLst>
              <a:ext uri="{FF2B5EF4-FFF2-40B4-BE49-F238E27FC236}">
                <a16:creationId xmlns:a16="http://schemas.microsoft.com/office/drawing/2014/main" id="{29D8B5E5-5F02-8774-5079-BBA38B0BFAF3}"/>
              </a:ext>
            </a:extLst>
          </p:cNvPr>
          <p:cNvSpPr txBox="1"/>
          <p:nvPr/>
        </p:nvSpPr>
        <p:spPr>
          <a:xfrm>
            <a:off x="1473200" y="6128342"/>
            <a:ext cx="1320800" cy="369332"/>
          </a:xfrm>
          <a:prstGeom prst="rect">
            <a:avLst/>
          </a:prstGeom>
          <a:noFill/>
        </p:spPr>
        <p:txBody>
          <a:bodyPr wrap="square">
            <a:spAutoFit/>
          </a:bodyPr>
          <a:lstStyle/>
          <a:p>
            <a:r>
              <a:rPr lang="en-US" dirty="0"/>
              <a:t>Splash View</a:t>
            </a:r>
          </a:p>
        </p:txBody>
      </p:sp>
      <p:sp>
        <p:nvSpPr>
          <p:cNvPr id="15" name="TextBox 14">
            <a:extLst>
              <a:ext uri="{FF2B5EF4-FFF2-40B4-BE49-F238E27FC236}">
                <a16:creationId xmlns:a16="http://schemas.microsoft.com/office/drawing/2014/main" id="{E10552BA-3A61-D6D4-0B13-8E72DB7E2E3C}"/>
              </a:ext>
            </a:extLst>
          </p:cNvPr>
          <p:cNvSpPr txBox="1"/>
          <p:nvPr/>
        </p:nvSpPr>
        <p:spPr>
          <a:xfrm>
            <a:off x="7421377" y="6128342"/>
            <a:ext cx="1838838" cy="369332"/>
          </a:xfrm>
          <a:prstGeom prst="rect">
            <a:avLst/>
          </a:prstGeom>
          <a:noFill/>
        </p:spPr>
        <p:txBody>
          <a:bodyPr wrap="square">
            <a:spAutoFit/>
          </a:bodyPr>
          <a:lstStyle/>
          <a:p>
            <a:r>
              <a:rPr lang="en-US" dirty="0"/>
              <a:t>Onboarding View</a:t>
            </a:r>
          </a:p>
        </p:txBody>
      </p:sp>
    </p:spTree>
    <p:extLst>
      <p:ext uri="{BB962C8B-B14F-4D97-AF65-F5344CB8AC3E}">
        <p14:creationId xmlns:p14="http://schemas.microsoft.com/office/powerpoint/2010/main" val="275163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DD42-8A49-4684-8D68-893CD732EF83}"/>
              </a:ext>
            </a:extLst>
          </p:cNvPr>
          <p:cNvSpPr>
            <a:spLocks noGrp="1"/>
          </p:cNvSpPr>
          <p:nvPr>
            <p:ph type="title"/>
          </p:nvPr>
        </p:nvSpPr>
        <p:spPr>
          <a:xfrm>
            <a:off x="581192" y="702156"/>
            <a:ext cx="11029616" cy="1013800"/>
          </a:xfrm>
        </p:spPr>
        <p:txBody>
          <a:bodyPr anchor="b">
            <a:normAutofit/>
          </a:bodyPr>
          <a:lstStyle/>
          <a:p>
            <a:r>
              <a:rPr lang="en-US" dirty="0"/>
              <a:t>Table of contents</a:t>
            </a:r>
          </a:p>
        </p:txBody>
      </p:sp>
      <p:grpSp>
        <p:nvGrpSpPr>
          <p:cNvPr id="7" name="Group 6" descr="SmartArt">
            <a:extLst>
              <a:ext uri="{FF2B5EF4-FFF2-40B4-BE49-F238E27FC236}">
                <a16:creationId xmlns:a16="http://schemas.microsoft.com/office/drawing/2014/main" id="{EFF55375-EFA7-19F7-80B2-FD8D806D5B26}"/>
              </a:ext>
            </a:extLst>
          </p:cNvPr>
          <p:cNvGrpSpPr/>
          <p:nvPr/>
        </p:nvGrpSpPr>
        <p:grpSpPr>
          <a:xfrm>
            <a:off x="965999" y="2939647"/>
            <a:ext cx="10260000" cy="2160000"/>
            <a:chOff x="965999" y="2939647"/>
            <a:chExt cx="10260000" cy="2160000"/>
          </a:xfrm>
        </p:grpSpPr>
        <p:sp>
          <p:nvSpPr>
            <p:cNvPr id="8" name="Oval 7">
              <a:extLst>
                <a:ext uri="{FF2B5EF4-FFF2-40B4-BE49-F238E27FC236}">
                  <a16:creationId xmlns:a16="http://schemas.microsoft.com/office/drawing/2014/main" id="{0819C071-1728-60DF-8F91-92141C49E342}"/>
                </a:ext>
              </a:extLst>
            </p:cNvPr>
            <p:cNvSpPr/>
            <p:nvPr/>
          </p:nvSpPr>
          <p:spPr>
            <a:xfrm>
              <a:off x="1316999" y="2939647"/>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Document">
              <a:extLst>
                <a:ext uri="{FF2B5EF4-FFF2-40B4-BE49-F238E27FC236}">
                  <a16:creationId xmlns:a16="http://schemas.microsoft.com/office/drawing/2014/main" id="{AD44DB62-2A40-8554-57F7-AD753BA9171C}"/>
                </a:ext>
              </a:extLst>
            </p:cNvPr>
            <p:cNvSpPr/>
            <p:nvPr/>
          </p:nvSpPr>
          <p:spPr>
            <a:xfrm>
              <a:off x="1550999" y="317364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1FE96B0-29C2-535E-A081-FD7017B83A1B}"/>
                </a:ext>
              </a:extLst>
            </p:cNvPr>
            <p:cNvSpPr/>
            <p:nvPr/>
          </p:nvSpPr>
          <p:spPr>
            <a:xfrm>
              <a:off x="965999" y="4379647"/>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Introduction	</a:t>
              </a:r>
            </a:p>
          </p:txBody>
        </p:sp>
        <p:sp>
          <p:nvSpPr>
            <p:cNvPr id="11" name="Oval 10">
              <a:extLst>
                <a:ext uri="{FF2B5EF4-FFF2-40B4-BE49-F238E27FC236}">
                  <a16:creationId xmlns:a16="http://schemas.microsoft.com/office/drawing/2014/main" id="{DB0593EF-ABCF-38C5-763F-8B754BB93339}"/>
                </a:ext>
              </a:extLst>
            </p:cNvPr>
            <p:cNvSpPr/>
            <p:nvPr/>
          </p:nvSpPr>
          <p:spPr>
            <a:xfrm>
              <a:off x="3431999" y="2939647"/>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Head with Gears">
              <a:extLst>
                <a:ext uri="{FF2B5EF4-FFF2-40B4-BE49-F238E27FC236}">
                  <a16:creationId xmlns:a16="http://schemas.microsoft.com/office/drawing/2014/main" id="{81C85222-DD2C-E106-9FC4-4BE56BCBEE7E}"/>
                </a:ext>
              </a:extLst>
            </p:cNvPr>
            <p:cNvSpPr/>
            <p:nvPr/>
          </p:nvSpPr>
          <p:spPr>
            <a:xfrm>
              <a:off x="3665999" y="3173647"/>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29BD708-98F8-695E-A323-FC72344261FF}"/>
                </a:ext>
              </a:extLst>
            </p:cNvPr>
            <p:cNvSpPr/>
            <p:nvPr/>
          </p:nvSpPr>
          <p:spPr>
            <a:xfrm>
              <a:off x="3080999" y="4379647"/>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Problem statement</a:t>
              </a:r>
            </a:p>
          </p:txBody>
        </p:sp>
        <p:sp>
          <p:nvSpPr>
            <p:cNvPr id="14" name="Oval 13">
              <a:extLst>
                <a:ext uri="{FF2B5EF4-FFF2-40B4-BE49-F238E27FC236}">
                  <a16:creationId xmlns:a16="http://schemas.microsoft.com/office/drawing/2014/main" id="{A7B4BB88-9D6A-B0BB-F01B-862D3630FF0A}"/>
                </a:ext>
              </a:extLst>
            </p:cNvPr>
            <p:cNvSpPr/>
            <p:nvPr/>
          </p:nvSpPr>
          <p:spPr>
            <a:xfrm>
              <a:off x="5546999" y="2939647"/>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Magnifying glass">
              <a:extLst>
                <a:ext uri="{FF2B5EF4-FFF2-40B4-BE49-F238E27FC236}">
                  <a16:creationId xmlns:a16="http://schemas.microsoft.com/office/drawing/2014/main" id="{CD6B923D-D82D-4C19-AB58-8283BDF665DE}"/>
                </a:ext>
              </a:extLst>
            </p:cNvPr>
            <p:cNvSpPr/>
            <p:nvPr/>
          </p:nvSpPr>
          <p:spPr>
            <a:xfrm>
              <a:off x="5780999" y="3173647"/>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C33DC504-3D83-ECEC-34B4-35BF5E398BE4}"/>
                </a:ext>
              </a:extLst>
            </p:cNvPr>
            <p:cNvSpPr/>
            <p:nvPr/>
          </p:nvSpPr>
          <p:spPr>
            <a:xfrm>
              <a:off x="5195999" y="4379647"/>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User Story</a:t>
              </a:r>
            </a:p>
          </p:txBody>
        </p:sp>
        <p:sp>
          <p:nvSpPr>
            <p:cNvPr id="17" name="Oval 16">
              <a:extLst>
                <a:ext uri="{FF2B5EF4-FFF2-40B4-BE49-F238E27FC236}">
                  <a16:creationId xmlns:a16="http://schemas.microsoft.com/office/drawing/2014/main" id="{162AF791-EB17-441B-E0C2-16C278344ABB}"/>
                </a:ext>
              </a:extLst>
            </p:cNvPr>
            <p:cNvSpPr/>
            <p:nvPr/>
          </p:nvSpPr>
          <p:spPr>
            <a:xfrm>
              <a:off x="7661999" y="2939647"/>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descr="Decision chart outline">
              <a:extLst>
                <a:ext uri="{FF2B5EF4-FFF2-40B4-BE49-F238E27FC236}">
                  <a16:creationId xmlns:a16="http://schemas.microsoft.com/office/drawing/2014/main" id="{FD784653-0207-9957-54DA-5CCF49BDDE4A}"/>
                </a:ext>
              </a:extLst>
            </p:cNvPr>
            <p:cNvSpPr/>
            <p:nvPr/>
          </p:nvSpPr>
          <p:spPr>
            <a:xfrm>
              <a:off x="7895999" y="3173647"/>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E2A19BE1-FFD1-32B8-E640-B99441AC94CB}"/>
                </a:ext>
              </a:extLst>
            </p:cNvPr>
            <p:cNvSpPr/>
            <p:nvPr/>
          </p:nvSpPr>
          <p:spPr>
            <a:xfrm>
              <a:off x="7310999" y="4379647"/>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USECASES</a:t>
              </a:r>
            </a:p>
          </p:txBody>
        </p:sp>
        <p:sp>
          <p:nvSpPr>
            <p:cNvPr id="20" name="Oval 19">
              <a:extLst>
                <a:ext uri="{FF2B5EF4-FFF2-40B4-BE49-F238E27FC236}">
                  <a16:creationId xmlns:a16="http://schemas.microsoft.com/office/drawing/2014/main" id="{DCB6CFCB-9ABF-D209-6C9C-57EEF6CF0196}"/>
                </a:ext>
              </a:extLst>
            </p:cNvPr>
            <p:cNvSpPr/>
            <p:nvPr/>
          </p:nvSpPr>
          <p:spPr>
            <a:xfrm>
              <a:off x="9776999" y="2939647"/>
              <a:ext cx="1098000" cy="1098000"/>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1AB28FEC-B189-F783-19D7-9A3695C8145F}"/>
                </a:ext>
              </a:extLst>
            </p:cNvPr>
            <p:cNvSpPr/>
            <p:nvPr/>
          </p:nvSpPr>
          <p:spPr>
            <a:xfrm>
              <a:off x="9425999" y="4379647"/>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app architecture</a:t>
              </a:r>
            </a:p>
          </p:txBody>
        </p:sp>
      </p:grpSp>
      <p:pic>
        <p:nvPicPr>
          <p:cNvPr id="23" name="Picture 4" descr="Software Architecture">
            <a:extLst>
              <a:ext uri="{FF2B5EF4-FFF2-40B4-BE49-F238E27FC236}">
                <a16:creationId xmlns:a16="http://schemas.microsoft.com/office/drawing/2014/main" id="{2F55046D-A9B9-618A-538F-3560476750C0}"/>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93790" y="3196974"/>
            <a:ext cx="647211" cy="59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81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UI - </a:t>
            </a:r>
            <a:r>
              <a:rPr lang="en-US" dirty="0" err="1"/>
              <a:t>mOBILE</a:t>
            </a:r>
            <a:endParaRPr lang="en-US" dirty="0"/>
          </a:p>
        </p:txBody>
      </p:sp>
      <p:sp>
        <p:nvSpPr>
          <p:cNvPr id="14" name="TextBox 13">
            <a:extLst>
              <a:ext uri="{FF2B5EF4-FFF2-40B4-BE49-F238E27FC236}">
                <a16:creationId xmlns:a16="http://schemas.microsoft.com/office/drawing/2014/main" id="{29D8B5E5-5F02-8774-5079-BBA38B0BFAF3}"/>
              </a:ext>
            </a:extLst>
          </p:cNvPr>
          <p:cNvSpPr txBox="1"/>
          <p:nvPr/>
        </p:nvSpPr>
        <p:spPr>
          <a:xfrm>
            <a:off x="1120427" y="6128342"/>
            <a:ext cx="1162441" cy="369332"/>
          </a:xfrm>
          <a:prstGeom prst="rect">
            <a:avLst/>
          </a:prstGeom>
          <a:noFill/>
        </p:spPr>
        <p:txBody>
          <a:bodyPr wrap="square">
            <a:spAutoFit/>
          </a:bodyPr>
          <a:lstStyle/>
          <a:p>
            <a:r>
              <a:rPr lang="en-US" dirty="0"/>
              <a:t>Role View</a:t>
            </a:r>
          </a:p>
        </p:txBody>
      </p:sp>
      <p:sp>
        <p:nvSpPr>
          <p:cNvPr id="15" name="TextBox 14">
            <a:extLst>
              <a:ext uri="{FF2B5EF4-FFF2-40B4-BE49-F238E27FC236}">
                <a16:creationId xmlns:a16="http://schemas.microsoft.com/office/drawing/2014/main" id="{E10552BA-3A61-D6D4-0B13-8E72DB7E2E3C}"/>
              </a:ext>
            </a:extLst>
          </p:cNvPr>
          <p:cNvSpPr txBox="1"/>
          <p:nvPr/>
        </p:nvSpPr>
        <p:spPr>
          <a:xfrm>
            <a:off x="3367537" y="6128342"/>
            <a:ext cx="1838838" cy="369332"/>
          </a:xfrm>
          <a:prstGeom prst="rect">
            <a:avLst/>
          </a:prstGeom>
          <a:noFill/>
        </p:spPr>
        <p:txBody>
          <a:bodyPr wrap="square">
            <a:spAutoFit/>
          </a:bodyPr>
          <a:lstStyle/>
          <a:p>
            <a:r>
              <a:rPr lang="en-US" dirty="0"/>
              <a:t>Login View</a:t>
            </a:r>
          </a:p>
        </p:txBody>
      </p:sp>
      <p:pic>
        <p:nvPicPr>
          <p:cNvPr id="3" name="Picture 2">
            <a:extLst>
              <a:ext uri="{FF2B5EF4-FFF2-40B4-BE49-F238E27FC236}">
                <a16:creationId xmlns:a16="http://schemas.microsoft.com/office/drawing/2014/main" id="{946C8B30-3920-96F2-DB05-A40C6A66E38A}"/>
              </a:ext>
            </a:extLst>
          </p:cNvPr>
          <p:cNvPicPr>
            <a:picLocks noChangeAspect="1"/>
          </p:cNvPicPr>
          <p:nvPr/>
        </p:nvPicPr>
        <p:blipFill>
          <a:blip r:embed="rId2"/>
          <a:stretch>
            <a:fillRect/>
          </a:stretch>
        </p:blipFill>
        <p:spPr>
          <a:xfrm>
            <a:off x="783047" y="2275840"/>
            <a:ext cx="1837202" cy="3776472"/>
          </a:xfrm>
          <a:prstGeom prst="rect">
            <a:avLst/>
          </a:prstGeom>
        </p:spPr>
      </p:pic>
      <p:pic>
        <p:nvPicPr>
          <p:cNvPr id="5" name="Picture 4">
            <a:extLst>
              <a:ext uri="{FF2B5EF4-FFF2-40B4-BE49-F238E27FC236}">
                <a16:creationId xmlns:a16="http://schemas.microsoft.com/office/drawing/2014/main" id="{77F3A1B1-C5D5-F777-0265-92DF6E218656}"/>
              </a:ext>
            </a:extLst>
          </p:cNvPr>
          <p:cNvPicPr>
            <a:picLocks noChangeAspect="1"/>
          </p:cNvPicPr>
          <p:nvPr/>
        </p:nvPicPr>
        <p:blipFill>
          <a:blip r:embed="rId3"/>
          <a:stretch>
            <a:fillRect/>
          </a:stretch>
        </p:blipFill>
        <p:spPr>
          <a:xfrm>
            <a:off x="3043609" y="2275840"/>
            <a:ext cx="1837202" cy="3776472"/>
          </a:xfrm>
          <a:prstGeom prst="rect">
            <a:avLst/>
          </a:prstGeom>
        </p:spPr>
      </p:pic>
      <p:pic>
        <p:nvPicPr>
          <p:cNvPr id="7" name="Picture 6">
            <a:extLst>
              <a:ext uri="{FF2B5EF4-FFF2-40B4-BE49-F238E27FC236}">
                <a16:creationId xmlns:a16="http://schemas.microsoft.com/office/drawing/2014/main" id="{A4078D6C-A91A-0D0A-E0A9-B0F5CB225308}"/>
              </a:ext>
            </a:extLst>
          </p:cNvPr>
          <p:cNvPicPr>
            <a:picLocks noChangeAspect="1"/>
          </p:cNvPicPr>
          <p:nvPr/>
        </p:nvPicPr>
        <p:blipFill>
          <a:blip r:embed="rId4"/>
          <a:stretch>
            <a:fillRect/>
          </a:stretch>
        </p:blipFill>
        <p:spPr>
          <a:xfrm>
            <a:off x="5304171" y="2275840"/>
            <a:ext cx="1837202" cy="3776472"/>
          </a:xfrm>
          <a:prstGeom prst="rect">
            <a:avLst/>
          </a:prstGeom>
        </p:spPr>
      </p:pic>
      <p:sp>
        <p:nvSpPr>
          <p:cNvPr id="8" name="TextBox 7">
            <a:extLst>
              <a:ext uri="{FF2B5EF4-FFF2-40B4-BE49-F238E27FC236}">
                <a16:creationId xmlns:a16="http://schemas.microsoft.com/office/drawing/2014/main" id="{1C65E784-44CB-A034-2136-3BC8BFB0778A}"/>
              </a:ext>
            </a:extLst>
          </p:cNvPr>
          <p:cNvSpPr txBox="1"/>
          <p:nvPr/>
        </p:nvSpPr>
        <p:spPr>
          <a:xfrm>
            <a:off x="5598848" y="6128342"/>
            <a:ext cx="1421712" cy="369332"/>
          </a:xfrm>
          <a:prstGeom prst="rect">
            <a:avLst/>
          </a:prstGeom>
          <a:noFill/>
        </p:spPr>
        <p:txBody>
          <a:bodyPr wrap="square">
            <a:spAutoFit/>
          </a:bodyPr>
          <a:lstStyle/>
          <a:p>
            <a:r>
              <a:rPr lang="en-US" dirty="0"/>
              <a:t>Signup View</a:t>
            </a:r>
          </a:p>
        </p:txBody>
      </p:sp>
      <p:pic>
        <p:nvPicPr>
          <p:cNvPr id="9" name="Picture 8">
            <a:extLst>
              <a:ext uri="{FF2B5EF4-FFF2-40B4-BE49-F238E27FC236}">
                <a16:creationId xmlns:a16="http://schemas.microsoft.com/office/drawing/2014/main" id="{2D4FED14-815E-8471-869D-F9AF9D1BC1F5}"/>
              </a:ext>
            </a:extLst>
          </p:cNvPr>
          <p:cNvPicPr>
            <a:picLocks noChangeAspect="1"/>
          </p:cNvPicPr>
          <p:nvPr/>
        </p:nvPicPr>
        <p:blipFill>
          <a:blip r:embed="rId5"/>
          <a:stretch>
            <a:fillRect/>
          </a:stretch>
        </p:blipFill>
        <p:spPr>
          <a:xfrm>
            <a:off x="7564733" y="2275840"/>
            <a:ext cx="1837202" cy="3776472"/>
          </a:xfrm>
          <a:prstGeom prst="rect">
            <a:avLst/>
          </a:prstGeom>
        </p:spPr>
      </p:pic>
      <p:pic>
        <p:nvPicPr>
          <p:cNvPr id="11" name="Picture 10">
            <a:extLst>
              <a:ext uri="{FF2B5EF4-FFF2-40B4-BE49-F238E27FC236}">
                <a16:creationId xmlns:a16="http://schemas.microsoft.com/office/drawing/2014/main" id="{EFF663F4-2EBE-CA1F-FEEF-685FF4D5F114}"/>
              </a:ext>
            </a:extLst>
          </p:cNvPr>
          <p:cNvPicPr>
            <a:picLocks noChangeAspect="1"/>
          </p:cNvPicPr>
          <p:nvPr/>
        </p:nvPicPr>
        <p:blipFill>
          <a:blip r:embed="rId6"/>
          <a:stretch>
            <a:fillRect/>
          </a:stretch>
        </p:blipFill>
        <p:spPr>
          <a:xfrm>
            <a:off x="9825295" y="2275840"/>
            <a:ext cx="1837202" cy="3776472"/>
          </a:xfrm>
          <a:prstGeom prst="rect">
            <a:avLst/>
          </a:prstGeom>
        </p:spPr>
      </p:pic>
      <p:sp>
        <p:nvSpPr>
          <p:cNvPr id="13" name="TextBox 12">
            <a:extLst>
              <a:ext uri="{FF2B5EF4-FFF2-40B4-BE49-F238E27FC236}">
                <a16:creationId xmlns:a16="http://schemas.microsoft.com/office/drawing/2014/main" id="{8A10B097-4FC4-7ED4-7252-DA15AFC8A637}"/>
              </a:ext>
            </a:extLst>
          </p:cNvPr>
          <p:cNvSpPr txBox="1"/>
          <p:nvPr/>
        </p:nvSpPr>
        <p:spPr>
          <a:xfrm>
            <a:off x="7772478" y="6128342"/>
            <a:ext cx="1421712" cy="369332"/>
          </a:xfrm>
          <a:prstGeom prst="rect">
            <a:avLst/>
          </a:prstGeom>
          <a:noFill/>
        </p:spPr>
        <p:txBody>
          <a:bodyPr wrap="square">
            <a:spAutoFit/>
          </a:bodyPr>
          <a:lstStyle/>
          <a:p>
            <a:r>
              <a:rPr lang="en-US" dirty="0"/>
              <a:t>Profile View</a:t>
            </a:r>
          </a:p>
        </p:txBody>
      </p:sp>
      <p:sp>
        <p:nvSpPr>
          <p:cNvPr id="16" name="TextBox 15">
            <a:extLst>
              <a:ext uri="{FF2B5EF4-FFF2-40B4-BE49-F238E27FC236}">
                <a16:creationId xmlns:a16="http://schemas.microsoft.com/office/drawing/2014/main" id="{78B07596-B344-5371-F6D7-3CDE4BDDB3E6}"/>
              </a:ext>
            </a:extLst>
          </p:cNvPr>
          <p:cNvSpPr txBox="1"/>
          <p:nvPr/>
        </p:nvSpPr>
        <p:spPr>
          <a:xfrm>
            <a:off x="10033040" y="6128342"/>
            <a:ext cx="1421712" cy="369332"/>
          </a:xfrm>
          <a:prstGeom prst="rect">
            <a:avLst/>
          </a:prstGeom>
          <a:noFill/>
        </p:spPr>
        <p:txBody>
          <a:bodyPr wrap="square">
            <a:spAutoFit/>
          </a:bodyPr>
          <a:lstStyle/>
          <a:p>
            <a:r>
              <a:rPr lang="en-US" dirty="0"/>
              <a:t>Settings View</a:t>
            </a:r>
          </a:p>
        </p:txBody>
      </p:sp>
    </p:spTree>
    <p:extLst>
      <p:ext uri="{BB962C8B-B14F-4D97-AF65-F5344CB8AC3E}">
        <p14:creationId xmlns:p14="http://schemas.microsoft.com/office/powerpoint/2010/main" val="5536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pPr marL="12700">
              <a:lnSpc>
                <a:spcPct val="100000"/>
              </a:lnSpc>
              <a:spcBef>
                <a:spcPts val="114"/>
              </a:spcBef>
            </a:pPr>
            <a:r>
              <a:rPr lang="en-US" spc="125" dirty="0">
                <a:latin typeface="Bahnschrift" panose="020B0502040204020203" pitchFamily="34" charset="0"/>
              </a:rPr>
              <a:t>MVVM</a:t>
            </a:r>
            <a:br>
              <a:rPr lang="en-US" spc="125" dirty="0">
                <a:latin typeface="Bahnschrift" panose="020B0502040204020203" pitchFamily="34" charset="0"/>
              </a:rPr>
            </a:br>
            <a:r>
              <a:rPr lang="en-US" spc="-10" dirty="0">
                <a:latin typeface="Bahnschrift" panose="020B0502040204020203" pitchFamily="34" charset="0"/>
              </a:rPr>
              <a:t>Architecture</a:t>
            </a:r>
            <a:r>
              <a:rPr lang="en-US" dirty="0">
                <a:latin typeface="Bahnschrift" panose="020B0502040204020203" pitchFamily="34" charset="0"/>
              </a:rPr>
              <a:t> </a:t>
            </a:r>
          </a:p>
        </p:txBody>
      </p:sp>
      <p:pic>
        <p:nvPicPr>
          <p:cNvPr id="1026" name="Picture 2" descr="GitHub - Mohamed-Fadel/clean-mvvm-flutter-sample: Guide to design Flutter  app architecture with MVVM pattern, dependency injection, clean code, code  generation and retrofit for API calls">
            <a:extLst>
              <a:ext uri="{FF2B5EF4-FFF2-40B4-BE49-F238E27FC236}">
                <a16:creationId xmlns:a16="http://schemas.microsoft.com/office/drawing/2014/main" id="{C810B4FA-D38F-7531-6E41-B7054BB3D9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4" r="2703"/>
          <a:stretch/>
        </p:blipFill>
        <p:spPr bwMode="auto">
          <a:xfrm>
            <a:off x="1828800" y="3680461"/>
            <a:ext cx="9499600" cy="2726448"/>
          </a:xfrm>
          <a:prstGeom prst="rect">
            <a:avLst/>
          </a:prstGeom>
          <a:noFill/>
          <a:extLst>
            <a:ext uri="{909E8E84-426E-40DD-AFC4-6F175D3DCCD1}">
              <a14:hiddenFill xmlns:a14="http://schemas.microsoft.com/office/drawing/2010/main">
                <a:solidFill>
                  <a:srgbClr val="FFFFFF"/>
                </a:solidFill>
              </a14:hiddenFill>
            </a:ext>
          </a:extLst>
        </p:spPr>
      </p:pic>
      <p:sp>
        <p:nvSpPr>
          <p:cNvPr id="19" name="object 7">
            <a:extLst>
              <a:ext uri="{FF2B5EF4-FFF2-40B4-BE49-F238E27FC236}">
                <a16:creationId xmlns:a16="http://schemas.microsoft.com/office/drawing/2014/main" id="{EAE0E4DD-98BD-0104-DCC7-8CF46FBDEACD}"/>
              </a:ext>
            </a:extLst>
          </p:cNvPr>
          <p:cNvSpPr txBox="1"/>
          <p:nvPr/>
        </p:nvSpPr>
        <p:spPr>
          <a:xfrm>
            <a:off x="581193" y="2199817"/>
            <a:ext cx="7927555" cy="1842171"/>
          </a:xfrm>
          <a:prstGeom prst="rect">
            <a:avLst/>
          </a:prstGeom>
        </p:spPr>
        <p:txBody>
          <a:bodyPr vert="horz" wrap="square" lIns="0" tIns="15875" rIns="0" bIns="0" rtlCol="0">
            <a:spAutoFit/>
          </a:bodyPr>
          <a:lstStyle/>
          <a:p>
            <a:pPr marL="355600" indent="-342900">
              <a:lnSpc>
                <a:spcPct val="100000"/>
              </a:lnSpc>
              <a:spcBef>
                <a:spcPts val="125"/>
              </a:spcBef>
              <a:buClr>
                <a:schemeClr val="accent1"/>
              </a:buClr>
              <a:buFont typeface="Courier New" panose="02070309020205020404" pitchFamily="49" charset="0"/>
              <a:buChar char="o"/>
            </a:pPr>
            <a:r>
              <a:rPr lang="en-US" sz="1950" dirty="0">
                <a:latin typeface="Bahnschrift" panose="020B0502040204020203" pitchFamily="34" charset="0"/>
                <a:cs typeface="Tahoma"/>
              </a:rPr>
              <a:t>Model–View–</a:t>
            </a:r>
            <a:r>
              <a:rPr lang="en-US" sz="1950" dirty="0" err="1">
                <a:latin typeface="Bahnschrift" panose="020B0502040204020203" pitchFamily="34" charset="0"/>
                <a:cs typeface="Tahoma"/>
              </a:rPr>
              <a:t>ViewModel</a:t>
            </a:r>
            <a:r>
              <a:rPr lang="en-US" sz="1950" dirty="0">
                <a:latin typeface="Bahnschrift" panose="020B0502040204020203" pitchFamily="34" charset="0"/>
                <a:cs typeface="Tahoma"/>
              </a:rPr>
              <a:t> (MVVM) is a very established architectural pattern when it's come to software development.</a:t>
            </a:r>
            <a:br>
              <a:rPr lang="en-US" sz="1950" dirty="0">
                <a:latin typeface="Bahnschrift" panose="020B0502040204020203" pitchFamily="34" charset="0"/>
                <a:cs typeface="Tahoma"/>
              </a:rPr>
            </a:br>
            <a:endParaRPr lang="en-US" sz="1950" dirty="0">
              <a:latin typeface="Bahnschrift" panose="020B0502040204020203" pitchFamily="34" charset="0"/>
              <a:cs typeface="Tahoma"/>
            </a:endParaRPr>
          </a:p>
          <a:p>
            <a:pPr marL="355600" indent="-342900">
              <a:lnSpc>
                <a:spcPct val="100000"/>
              </a:lnSpc>
              <a:spcBef>
                <a:spcPts val="125"/>
              </a:spcBef>
              <a:buClr>
                <a:schemeClr val="accent1"/>
              </a:buClr>
              <a:buFont typeface="Courier New" panose="02070309020205020404" pitchFamily="49" charset="0"/>
              <a:buChar char="o"/>
            </a:pPr>
            <a:r>
              <a:rPr lang="en-US" sz="1950" dirty="0">
                <a:latin typeface="Bahnschrift" panose="020B0502040204020203" pitchFamily="34" charset="0"/>
                <a:cs typeface="Tahoma"/>
              </a:rPr>
              <a:t>There are 3 main modules to help separate the code. They are Data, Domain, and Application.</a:t>
            </a:r>
          </a:p>
          <a:p>
            <a:pPr marL="355600" indent="-342900">
              <a:lnSpc>
                <a:spcPct val="100000"/>
              </a:lnSpc>
              <a:spcBef>
                <a:spcPts val="125"/>
              </a:spcBef>
              <a:buClr>
                <a:schemeClr val="accent1"/>
              </a:buClr>
              <a:buFont typeface="Courier New" panose="02070309020205020404" pitchFamily="49" charset="0"/>
              <a:buChar char="o"/>
            </a:pPr>
            <a:endParaRPr lang="en-US" sz="1950" dirty="0">
              <a:latin typeface="Bahnschrift" panose="020B0502040204020203" pitchFamily="34" charset="0"/>
              <a:cs typeface="Tahoma"/>
            </a:endParaRPr>
          </a:p>
        </p:txBody>
      </p:sp>
    </p:spTree>
    <p:extLst>
      <p:ext uri="{BB962C8B-B14F-4D97-AF65-F5344CB8AC3E}">
        <p14:creationId xmlns:p14="http://schemas.microsoft.com/office/powerpoint/2010/main" val="1013720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pPr marL="12700">
              <a:lnSpc>
                <a:spcPct val="100000"/>
              </a:lnSpc>
              <a:spcBef>
                <a:spcPts val="114"/>
              </a:spcBef>
            </a:pPr>
            <a:r>
              <a:rPr lang="en-US" spc="125" dirty="0">
                <a:latin typeface="Bahnschrift" panose="020B0502040204020203" pitchFamily="34" charset="0"/>
              </a:rPr>
              <a:t>External Packages</a:t>
            </a:r>
            <a:endParaRPr lang="en-US" dirty="0">
              <a:latin typeface="Bahnschrift" panose="020B0502040204020203" pitchFamily="34" charset="0"/>
            </a:endParaRPr>
          </a:p>
        </p:txBody>
      </p:sp>
      <p:sp>
        <p:nvSpPr>
          <p:cNvPr id="1051" name="TextBox 1050">
            <a:extLst>
              <a:ext uri="{FF2B5EF4-FFF2-40B4-BE49-F238E27FC236}">
                <a16:creationId xmlns:a16="http://schemas.microsoft.com/office/drawing/2014/main" id="{F99A8BDD-3AAB-E07E-196D-946E90855435}"/>
              </a:ext>
            </a:extLst>
          </p:cNvPr>
          <p:cNvSpPr txBox="1"/>
          <p:nvPr/>
        </p:nvSpPr>
        <p:spPr>
          <a:xfrm>
            <a:off x="944880" y="2384475"/>
            <a:ext cx="10495280" cy="4375557"/>
          </a:xfrm>
          <a:prstGeom prst="rect">
            <a:avLst/>
          </a:prstGeom>
          <a:noFill/>
        </p:spPr>
        <p:txBody>
          <a:bodyPr wrap="square">
            <a:spAutoFit/>
          </a:bodyPr>
          <a:lstStyle/>
          <a:p>
            <a:pPr marL="355600" indent="-342900">
              <a:lnSpc>
                <a:spcPct val="100000"/>
              </a:lnSpc>
              <a:spcBef>
                <a:spcPts val="125"/>
              </a:spcBef>
              <a:buClr>
                <a:schemeClr val="accent1"/>
              </a:buClr>
              <a:buFont typeface="Courier New" panose="02070309020205020404" pitchFamily="49" charset="0"/>
              <a:buChar char="o"/>
            </a:pPr>
            <a:r>
              <a:rPr lang="en-US" b="1" dirty="0" err="1">
                <a:solidFill>
                  <a:srgbClr val="4590B8"/>
                </a:solidFill>
                <a:latin typeface="Bahnschrift" panose="020B0502040204020203" pitchFamily="34" charset="0"/>
                <a:cs typeface="Tahoma"/>
              </a:rPr>
              <a:t>d</a:t>
            </a:r>
            <a:r>
              <a:rPr lang="en-US" sz="1800" b="1" dirty="0" err="1">
                <a:solidFill>
                  <a:srgbClr val="4590B8"/>
                </a:solidFill>
                <a:latin typeface="Bahnschrift" panose="020B0502040204020203" pitchFamily="34" charset="0"/>
                <a:cs typeface="Tahoma"/>
              </a:rPr>
              <a:t>io</a:t>
            </a:r>
            <a:r>
              <a:rPr lang="en-US" sz="1800" b="1" dirty="0">
                <a:latin typeface="Bahnschrift" panose="020B0502040204020203" pitchFamily="34" charset="0"/>
                <a:cs typeface="Tahoma"/>
              </a:rPr>
              <a:t> </a:t>
            </a:r>
            <a:r>
              <a:rPr lang="en-US" sz="1800" b="1" dirty="0">
                <a:solidFill>
                  <a:srgbClr val="4590B8"/>
                </a:solidFill>
                <a:latin typeface="Bahnschrift" panose="020B0502040204020203" pitchFamily="34" charset="0"/>
                <a:cs typeface="Tahoma"/>
              </a:rPr>
              <a:t>: </a:t>
            </a:r>
            <a:r>
              <a:rPr lang="en-US" sz="1800" kern="1200" dirty="0">
                <a:latin typeface="Bahnschrift" panose="020B0502040204020203" pitchFamily="34" charset="0"/>
              </a:rPr>
              <a:t> </a:t>
            </a:r>
            <a:r>
              <a:rPr lang="en-US" sz="1800" b="0" i="0" kern="1200" dirty="0">
                <a:latin typeface="Bahnschrift" panose="020B0502040204020203" pitchFamily="34" charset="0"/>
              </a:rPr>
              <a:t>allows data to be saved asynchronously persistently on iOS and Android devices.</a:t>
            </a:r>
          </a:p>
          <a:p>
            <a:pPr marL="355600" indent="-342900">
              <a:lnSpc>
                <a:spcPct val="100000"/>
              </a:lnSpc>
              <a:spcBef>
                <a:spcPts val="125"/>
              </a:spcBef>
              <a:buClr>
                <a:schemeClr val="accent1"/>
              </a:buClr>
              <a:buFont typeface="Courier New" panose="02070309020205020404" pitchFamily="49" charset="0"/>
              <a:buChar char="o"/>
            </a:pPr>
            <a:endParaRPr lang="en-US" sz="1800" b="0" i="0" kern="1200" dirty="0">
              <a:latin typeface="Bahnschrift" panose="020B0502040204020203" pitchFamily="34" charset="0"/>
            </a:endParaRPr>
          </a:p>
          <a:p>
            <a:pPr marL="355600" indent="-342900">
              <a:spcBef>
                <a:spcPts val="125"/>
              </a:spcBef>
              <a:buClr>
                <a:schemeClr val="accent1"/>
              </a:buClr>
              <a:buFont typeface="Courier New" panose="02070309020205020404" pitchFamily="49" charset="0"/>
              <a:buChar char="o"/>
            </a:pPr>
            <a:r>
              <a:rPr lang="en-US" b="1" dirty="0" err="1">
                <a:solidFill>
                  <a:srgbClr val="4590B8"/>
                </a:solidFill>
                <a:latin typeface="Bahnschrift" panose="020B0502040204020203" pitchFamily="34" charset="0"/>
              </a:rPr>
              <a:t>S</a:t>
            </a:r>
            <a:r>
              <a:rPr lang="en-US" sz="1800" b="1" kern="1200" dirty="0" err="1">
                <a:solidFill>
                  <a:srgbClr val="4590B8"/>
                </a:solidFill>
                <a:latin typeface="Bahnschrift" panose="020B0502040204020203" pitchFamily="34" charset="0"/>
              </a:rPr>
              <a:t>hared_prefeneces</a:t>
            </a:r>
            <a:r>
              <a:rPr lang="en-US" sz="1800" b="1" kern="1200" dirty="0">
                <a:solidFill>
                  <a:srgbClr val="4590B8"/>
                </a:solidFill>
                <a:latin typeface="Bahnschrift" panose="020B0502040204020203" pitchFamily="34" charset="0"/>
              </a:rPr>
              <a:t> : </a:t>
            </a:r>
            <a:r>
              <a:rPr lang="en-US" sz="1800" b="0" i="0" kern="1200" dirty="0">
                <a:latin typeface="Bahnschrift" panose="020B0502040204020203" pitchFamily="34" charset="0"/>
              </a:rPr>
              <a:t>allow you to save and retrieve data in the form of </a:t>
            </a:r>
            <a:r>
              <a:rPr lang="en-US" sz="1800" b="0" i="0" kern="1200" dirty="0" err="1">
                <a:latin typeface="Bahnschrift" panose="020B0502040204020203" pitchFamily="34" charset="0"/>
              </a:rPr>
              <a:t>key,value</a:t>
            </a:r>
            <a:r>
              <a:rPr lang="en-US" sz="1800" b="0" i="0" kern="1200" dirty="0">
                <a:latin typeface="Bahnschrift" panose="020B0502040204020203" pitchFamily="34" charset="0"/>
              </a:rPr>
              <a:t> pair</a:t>
            </a:r>
            <a:r>
              <a:rPr lang="ar-EG" sz="1800" b="0" i="0" kern="1200" dirty="0">
                <a:latin typeface="Bahnschrift" panose="020B0502040204020203" pitchFamily="34" charset="0"/>
              </a:rPr>
              <a:t> </a:t>
            </a:r>
            <a:r>
              <a:rPr lang="en-US" sz="1800" b="0" i="0" kern="1200" dirty="0">
                <a:latin typeface="Bahnschrift" panose="020B0502040204020203" pitchFamily="34" charset="0"/>
              </a:rPr>
              <a:t>in IOS and Android.</a:t>
            </a:r>
          </a:p>
          <a:p>
            <a:pPr marL="355600" indent="-342900">
              <a:spcBef>
                <a:spcPts val="125"/>
              </a:spcBef>
              <a:buClr>
                <a:schemeClr val="accent1"/>
              </a:buClr>
              <a:buFont typeface="Courier New" panose="02070309020205020404" pitchFamily="49" charset="0"/>
              <a:buChar char="o"/>
            </a:pPr>
            <a:endParaRPr lang="en-US" sz="1800" b="1" kern="1200" dirty="0">
              <a:latin typeface="Bahnschrift" panose="020B0502040204020203" pitchFamily="34" charset="0"/>
            </a:endParaRPr>
          </a:p>
          <a:p>
            <a:pPr marL="355600" indent="-342900">
              <a:spcBef>
                <a:spcPts val="125"/>
              </a:spcBef>
              <a:buClr>
                <a:schemeClr val="accent1"/>
              </a:buClr>
              <a:buFont typeface="Courier New" panose="02070309020205020404" pitchFamily="49" charset="0"/>
              <a:buChar char="o"/>
            </a:pPr>
            <a:r>
              <a:rPr lang="en-US" b="1" dirty="0" err="1">
                <a:solidFill>
                  <a:srgbClr val="4590B8"/>
                </a:solidFill>
                <a:latin typeface="Bahnschrift" panose="020B0502040204020203" pitchFamily="34" charset="0"/>
              </a:rPr>
              <a:t>f</a:t>
            </a:r>
            <a:r>
              <a:rPr lang="en-US" sz="1800" b="1" i="0" kern="1200" dirty="0" err="1">
                <a:solidFill>
                  <a:srgbClr val="4590B8"/>
                </a:solidFill>
                <a:latin typeface="Bahnschrift" panose="020B0502040204020203" pitchFamily="34" charset="0"/>
              </a:rPr>
              <a:t>lutter_bloc</a:t>
            </a:r>
            <a:r>
              <a:rPr lang="en-US" sz="1800" b="1" i="0" kern="1200" dirty="0">
                <a:solidFill>
                  <a:srgbClr val="4590B8"/>
                </a:solidFill>
                <a:latin typeface="Bahnschrift" panose="020B0502040204020203" pitchFamily="34" charset="0"/>
              </a:rPr>
              <a:t>: </a:t>
            </a:r>
            <a:r>
              <a:rPr lang="en-US" sz="1800" b="0" i="0" kern="1200" dirty="0">
                <a:latin typeface="Bahnschrift" panose="020B0502040204020203" pitchFamily="34" charset="0"/>
              </a:rPr>
              <a:t>is a simple, predictable, and easily testable solution to state management</a:t>
            </a:r>
            <a:r>
              <a:rPr lang="en-US" sz="1800" kern="1200" dirty="0">
                <a:latin typeface="Bahnschrift" panose="020B0502040204020203" pitchFamily="34" charset="0"/>
              </a:rPr>
              <a:t> .</a:t>
            </a:r>
          </a:p>
          <a:p>
            <a:pPr marL="355600" indent="-342900">
              <a:spcBef>
                <a:spcPts val="125"/>
              </a:spcBef>
              <a:buClr>
                <a:schemeClr val="accent1"/>
              </a:buClr>
              <a:buFont typeface="Courier New" panose="02070309020205020404" pitchFamily="49" charset="0"/>
              <a:buChar char="o"/>
            </a:pPr>
            <a:endParaRPr lang="en-US" sz="1800" b="1" kern="1200" dirty="0">
              <a:latin typeface="Bahnschrift" panose="020B0502040204020203" pitchFamily="34" charset="0"/>
            </a:endParaRPr>
          </a:p>
          <a:p>
            <a:pPr marL="355600" indent="-342900">
              <a:spcBef>
                <a:spcPts val="125"/>
              </a:spcBef>
              <a:buClr>
                <a:schemeClr val="accent1"/>
              </a:buClr>
              <a:buFont typeface="Courier New" panose="02070309020205020404" pitchFamily="49" charset="0"/>
              <a:buChar char="o"/>
            </a:pPr>
            <a:r>
              <a:rPr lang="en-US" sz="1800" b="1" i="0" kern="1200" dirty="0" err="1">
                <a:solidFill>
                  <a:srgbClr val="4590B8"/>
                </a:solidFill>
                <a:latin typeface="Bahnschrift" panose="020B0502040204020203" pitchFamily="34" charset="0"/>
              </a:rPr>
              <a:t>url_launcher</a:t>
            </a:r>
            <a:r>
              <a:rPr lang="en-US" sz="1800" b="1" i="0" kern="1200" dirty="0">
                <a:solidFill>
                  <a:srgbClr val="4590B8"/>
                </a:solidFill>
                <a:latin typeface="Bahnschrift" panose="020B0502040204020203" pitchFamily="34" charset="0"/>
              </a:rPr>
              <a:t>: </a:t>
            </a:r>
            <a:r>
              <a:rPr lang="en-US" sz="1800" b="0" i="0" kern="1200" dirty="0">
                <a:latin typeface="Bahnschrift" panose="020B0502040204020203" pitchFamily="34" charset="0"/>
              </a:rPr>
              <a:t>is a convenient way to launch external URLs from your application with many URL schemes supported</a:t>
            </a:r>
            <a:br>
              <a:rPr lang="en-US" sz="1800" b="0" i="0" kern="1200" dirty="0">
                <a:latin typeface="Bahnschrift" panose="020B0502040204020203" pitchFamily="34" charset="0"/>
              </a:rPr>
            </a:br>
            <a:endParaRPr lang="en-US" sz="1800" b="1" kern="1200" dirty="0">
              <a:latin typeface="Bahnschrift" panose="020B0502040204020203" pitchFamily="34" charset="0"/>
            </a:endParaRPr>
          </a:p>
          <a:p>
            <a:pPr marL="355600" indent="-342900">
              <a:spcBef>
                <a:spcPts val="125"/>
              </a:spcBef>
              <a:buClr>
                <a:schemeClr val="accent1"/>
              </a:buClr>
              <a:buFont typeface="Courier New" panose="02070309020205020404" pitchFamily="49" charset="0"/>
              <a:buChar char="o"/>
            </a:pPr>
            <a:r>
              <a:rPr lang="en-US" sz="1800" b="1" kern="1200" dirty="0" err="1">
                <a:solidFill>
                  <a:srgbClr val="4590B8"/>
                </a:solidFill>
                <a:latin typeface="Bahnschrift" panose="020B0502040204020203" pitchFamily="34" charset="0"/>
              </a:rPr>
              <a:t>easy_localization</a:t>
            </a:r>
            <a:r>
              <a:rPr lang="en-US" sz="1800" b="1" kern="1200" dirty="0">
                <a:solidFill>
                  <a:srgbClr val="4590B8"/>
                </a:solidFill>
                <a:latin typeface="Bahnschrift" panose="020B0502040204020203" pitchFamily="34" charset="0"/>
              </a:rPr>
              <a:t>: </a:t>
            </a:r>
            <a:r>
              <a:rPr lang="en-US" sz="1800" kern="1200" dirty="0">
                <a:latin typeface="Bahnschrift" panose="020B0502040204020203" pitchFamily="34" charset="0"/>
              </a:rPr>
              <a:t>It does more than support language translations; it also supports text direction, and more.</a:t>
            </a:r>
          </a:p>
          <a:p>
            <a:pPr marL="355600" indent="-342900">
              <a:spcBef>
                <a:spcPts val="125"/>
              </a:spcBef>
              <a:buClr>
                <a:schemeClr val="accent1"/>
              </a:buClr>
              <a:buFont typeface="Courier New" panose="02070309020205020404" pitchFamily="49" charset="0"/>
              <a:buChar char="o"/>
            </a:pPr>
            <a:endParaRPr lang="en-US" b="1" dirty="0">
              <a:latin typeface="Bahnschrift" panose="020B0502040204020203" pitchFamily="34" charset="0"/>
            </a:endParaRPr>
          </a:p>
          <a:p>
            <a:pPr marL="12700">
              <a:spcBef>
                <a:spcPts val="125"/>
              </a:spcBef>
              <a:buClr>
                <a:schemeClr val="accent1"/>
              </a:buClr>
            </a:pPr>
            <a:endParaRPr lang="en-US" sz="1800" b="1" kern="1200" dirty="0">
              <a:latin typeface="Bahnschrift" panose="020B0502040204020203" pitchFamily="34" charset="0"/>
            </a:endParaRPr>
          </a:p>
          <a:p>
            <a:pPr marL="355600" indent="-342900">
              <a:lnSpc>
                <a:spcPct val="100000"/>
              </a:lnSpc>
              <a:spcBef>
                <a:spcPts val="125"/>
              </a:spcBef>
              <a:buClr>
                <a:schemeClr val="accent1"/>
              </a:buClr>
              <a:buFont typeface="Courier New" panose="02070309020205020404" pitchFamily="49" charset="0"/>
              <a:buChar char="o"/>
            </a:pPr>
            <a:endParaRPr lang="en-US" sz="1800" b="1" dirty="0">
              <a:latin typeface="Bahnschrift" panose="020B0502040204020203" pitchFamily="34" charset="0"/>
              <a:cs typeface="Tahoma"/>
            </a:endParaRPr>
          </a:p>
        </p:txBody>
      </p:sp>
    </p:spTree>
    <p:extLst>
      <p:ext uri="{BB962C8B-B14F-4D97-AF65-F5344CB8AC3E}">
        <p14:creationId xmlns:p14="http://schemas.microsoft.com/office/powerpoint/2010/main" val="138378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6A9F-F9D0-4613-BED4-2F049C78F9D8}"/>
              </a:ext>
            </a:extLst>
          </p:cNvPr>
          <p:cNvSpPr>
            <a:spLocks noGrp="1"/>
          </p:cNvSpPr>
          <p:nvPr>
            <p:ph type="title"/>
          </p:nvPr>
        </p:nvSpPr>
        <p:spPr>
          <a:xfrm>
            <a:off x="581192" y="702156"/>
            <a:ext cx="11029616" cy="1013800"/>
          </a:xfrm>
        </p:spPr>
        <p:txBody>
          <a:bodyPr anchor="b">
            <a:normAutofit/>
          </a:bodyPr>
          <a:lstStyle/>
          <a:p>
            <a:r>
              <a:rPr lang="en-US" sz="2800" dirty="0">
                <a:latin typeface="Bahnschrift" panose="020B0502040204020203" pitchFamily="34" charset="0"/>
                <a:cs typeface="Tahoma"/>
              </a:rPr>
              <a:t>Three-tier</a:t>
            </a:r>
            <a:r>
              <a:rPr lang="en-US" dirty="0">
                <a:latin typeface="Bahnschrift" panose="020B0502040204020203" pitchFamily="34" charset="0"/>
              </a:rPr>
              <a:t> </a:t>
            </a:r>
            <a:r>
              <a:rPr lang="en-US" sz="2800" dirty="0">
                <a:latin typeface="Bahnschrift" panose="020B0502040204020203" pitchFamily="34" charset="0"/>
                <a:cs typeface="Tahoma"/>
              </a:rPr>
              <a:t>architecture</a:t>
            </a:r>
            <a:endParaRPr lang="en-US" dirty="0">
              <a:latin typeface="Bahnschrift" panose="020B0502040204020203" pitchFamily="34" charset="0"/>
            </a:endParaRPr>
          </a:p>
        </p:txBody>
      </p:sp>
      <p:pic>
        <p:nvPicPr>
          <p:cNvPr id="2050" name="Picture 2" descr="Three-tier architecture overview - AWS Serverless Multi-Tier Architectures  with Amazon API Gateway and AWS Lambda">
            <a:extLst>
              <a:ext uri="{FF2B5EF4-FFF2-40B4-BE49-F238E27FC236}">
                <a16:creationId xmlns:a16="http://schemas.microsoft.com/office/drawing/2014/main" id="{466F9A0C-6355-35DA-F4A9-158B1B9E39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91"/>
          <a:stretch/>
        </p:blipFill>
        <p:spPr bwMode="auto">
          <a:xfrm>
            <a:off x="4003117" y="3691092"/>
            <a:ext cx="7862020" cy="2793686"/>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7">
            <a:extLst>
              <a:ext uri="{FF2B5EF4-FFF2-40B4-BE49-F238E27FC236}">
                <a16:creationId xmlns:a16="http://schemas.microsoft.com/office/drawing/2014/main" id="{CE3CC13A-3EEE-CA6B-C5DF-DA5EB33DA198}"/>
              </a:ext>
            </a:extLst>
          </p:cNvPr>
          <p:cNvSpPr txBox="1"/>
          <p:nvPr/>
        </p:nvSpPr>
        <p:spPr>
          <a:xfrm>
            <a:off x="581193" y="2199817"/>
            <a:ext cx="7927555" cy="1216359"/>
          </a:xfrm>
          <a:prstGeom prst="rect">
            <a:avLst/>
          </a:prstGeom>
        </p:spPr>
        <p:txBody>
          <a:bodyPr vert="horz" wrap="square" lIns="0" tIns="15875" rIns="0" bIns="0" rtlCol="0">
            <a:spAutoFit/>
          </a:bodyPr>
          <a:lstStyle/>
          <a:p>
            <a:pPr marL="355600" indent="-342900">
              <a:lnSpc>
                <a:spcPct val="100000"/>
              </a:lnSpc>
              <a:spcBef>
                <a:spcPts val="125"/>
              </a:spcBef>
              <a:buClr>
                <a:schemeClr val="accent1"/>
              </a:buClr>
              <a:buFont typeface="Courier New" panose="02070309020205020404" pitchFamily="49" charset="0"/>
              <a:buChar char="o"/>
            </a:pPr>
            <a:r>
              <a:rPr lang="en-US" sz="1950" dirty="0">
                <a:latin typeface="Bahnschrift" panose="020B0502040204020203" pitchFamily="34" charset="0"/>
                <a:cs typeface="Tahoma"/>
              </a:rPr>
              <a:t>Three-tier architecture is a well-established software application architecture that organizes applications into three logical and physical computing tiers: </a:t>
            </a:r>
            <a:br>
              <a:rPr lang="en-US" sz="1950" dirty="0">
                <a:latin typeface="Bahnschrift" panose="020B0502040204020203" pitchFamily="34" charset="0"/>
                <a:cs typeface="Tahoma"/>
              </a:rPr>
            </a:br>
            <a:r>
              <a:rPr lang="en-US" sz="1950" dirty="0">
                <a:latin typeface="Bahnschrift" panose="020B0502040204020203" pitchFamily="34" charset="0"/>
                <a:cs typeface="Tahoma"/>
              </a:rPr>
              <a:t>the presentation tier, the data tier and the application tier.</a:t>
            </a:r>
          </a:p>
        </p:txBody>
      </p:sp>
    </p:spTree>
    <p:extLst>
      <p:ext uri="{BB962C8B-B14F-4D97-AF65-F5344CB8AC3E}">
        <p14:creationId xmlns:p14="http://schemas.microsoft.com/office/powerpoint/2010/main" val="3104609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dirty="0">
                <a:latin typeface="Bahnschrift" panose="020B0502040204020203" pitchFamily="34" charset="0"/>
              </a:rPr>
              <a:t>JSON Web Token (JWT) </a:t>
            </a:r>
          </a:p>
        </p:txBody>
      </p:sp>
      <p:sp>
        <p:nvSpPr>
          <p:cNvPr id="10" name="object 7">
            <a:extLst>
              <a:ext uri="{FF2B5EF4-FFF2-40B4-BE49-F238E27FC236}">
                <a16:creationId xmlns:a16="http://schemas.microsoft.com/office/drawing/2014/main" id="{7CDD901D-D4A9-9944-F588-F2575E71BFBF}"/>
              </a:ext>
            </a:extLst>
          </p:cNvPr>
          <p:cNvSpPr txBox="1"/>
          <p:nvPr/>
        </p:nvSpPr>
        <p:spPr>
          <a:xfrm>
            <a:off x="581193" y="2228003"/>
            <a:ext cx="5422390" cy="3633047"/>
          </a:xfrm>
          <a:prstGeom prst="rect">
            <a:avLst/>
          </a:prstGeom>
        </p:spPr>
        <p:txBody>
          <a:bodyPr vert="horz" lIns="91440" tIns="45720" rIns="91440" bIns="45720" rtlCol="0" anchor="ctr">
            <a:normAutofit/>
          </a:bodyPr>
          <a:lstStyle/>
          <a:p>
            <a:pPr marL="3556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700" dirty="0">
                <a:solidFill>
                  <a:schemeClr val="tx2"/>
                </a:solidFill>
              </a:rPr>
              <a:t>JSON Web Token (JWT) is an open standard (RFC 7519) that defines a compact and self-contained way for securely transmitting information between parties as a JSON object.</a:t>
            </a:r>
          </a:p>
          <a:p>
            <a:pPr marL="355600" indent="-342900">
              <a:lnSpc>
                <a:spcPct val="90000"/>
              </a:lnSpc>
              <a:spcBef>
                <a:spcPct val="20000"/>
              </a:spcBef>
              <a:spcAft>
                <a:spcPts val="600"/>
              </a:spcAft>
              <a:buClr>
                <a:schemeClr val="accent2"/>
              </a:buClr>
              <a:buSzPct val="92000"/>
              <a:buFont typeface="Wingdings 2" panose="05020102010507070707" pitchFamily="18" charset="2"/>
              <a:buChar char=""/>
            </a:pPr>
            <a:endParaRPr lang="en-US" sz="1700" dirty="0">
              <a:solidFill>
                <a:schemeClr val="tx2"/>
              </a:solidFill>
            </a:endParaRPr>
          </a:p>
          <a:p>
            <a:pPr marL="3556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700" dirty="0">
                <a:solidFill>
                  <a:schemeClr val="tx2"/>
                </a:solidFill>
              </a:rPr>
              <a:t>This information can be verified and trusted because it is digitally signed.</a:t>
            </a:r>
          </a:p>
          <a:p>
            <a:pPr marL="355600" indent="-342900">
              <a:lnSpc>
                <a:spcPct val="90000"/>
              </a:lnSpc>
              <a:spcBef>
                <a:spcPct val="20000"/>
              </a:spcBef>
              <a:spcAft>
                <a:spcPts val="600"/>
              </a:spcAft>
              <a:buClr>
                <a:schemeClr val="accent2"/>
              </a:buClr>
              <a:buSzPct val="92000"/>
              <a:buFont typeface="Wingdings 2" panose="05020102010507070707" pitchFamily="18" charset="2"/>
              <a:buChar char=""/>
            </a:pPr>
            <a:endParaRPr lang="en-US" sz="1700" dirty="0">
              <a:solidFill>
                <a:schemeClr val="tx2"/>
              </a:solidFill>
            </a:endParaRPr>
          </a:p>
          <a:p>
            <a:pPr marL="3556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700" dirty="0">
                <a:solidFill>
                  <a:schemeClr val="tx2"/>
                </a:solidFill>
              </a:rPr>
              <a:t>JWTs can be signed using a secret (with the HMAC algorithm) or a public/private key pair using RSA or ECDSA.</a:t>
            </a:r>
          </a:p>
        </p:txBody>
      </p:sp>
      <p:pic>
        <p:nvPicPr>
          <p:cNvPr id="12" name="Picture 11">
            <a:extLst>
              <a:ext uri="{FF2B5EF4-FFF2-40B4-BE49-F238E27FC236}">
                <a16:creationId xmlns:a16="http://schemas.microsoft.com/office/drawing/2014/main" id="{058A3608-82B6-6E7D-758A-3ACD8E4900FE}"/>
              </a:ext>
            </a:extLst>
          </p:cNvPr>
          <p:cNvPicPr>
            <a:picLocks noChangeAspect="1"/>
          </p:cNvPicPr>
          <p:nvPr/>
        </p:nvPicPr>
        <p:blipFill>
          <a:blip r:embed="rId2"/>
          <a:stretch>
            <a:fillRect/>
          </a:stretch>
        </p:blipFill>
        <p:spPr>
          <a:xfrm>
            <a:off x="6383958" y="2414615"/>
            <a:ext cx="5495473" cy="4025436"/>
          </a:xfrm>
          <a:prstGeom prst="rect">
            <a:avLst/>
          </a:prstGeom>
          <a:noFill/>
        </p:spPr>
      </p:pic>
    </p:spTree>
    <p:extLst>
      <p:ext uri="{BB962C8B-B14F-4D97-AF65-F5344CB8AC3E}">
        <p14:creationId xmlns:p14="http://schemas.microsoft.com/office/powerpoint/2010/main" val="105418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Web API</a:t>
            </a:r>
          </a:p>
        </p:txBody>
      </p:sp>
      <p:sp>
        <p:nvSpPr>
          <p:cNvPr id="5" name="TextBox 4">
            <a:extLst>
              <a:ext uri="{FF2B5EF4-FFF2-40B4-BE49-F238E27FC236}">
                <a16:creationId xmlns:a16="http://schemas.microsoft.com/office/drawing/2014/main" id="{24004E06-B3FC-A2BD-8BD3-0F0A7FD91602}"/>
              </a:ext>
            </a:extLst>
          </p:cNvPr>
          <p:cNvSpPr txBox="1"/>
          <p:nvPr/>
        </p:nvSpPr>
        <p:spPr>
          <a:xfrm>
            <a:off x="581192" y="2184289"/>
            <a:ext cx="8413518" cy="1818062"/>
          </a:xfrm>
          <a:prstGeom prst="rect">
            <a:avLst/>
          </a:prstGeom>
          <a:noFill/>
        </p:spPr>
        <p:txBody>
          <a:bodyPr wrap="square">
            <a:spAutoFit/>
          </a:bodyPr>
          <a:lstStyle/>
          <a:p>
            <a:pPr marL="298450" indent="-285750">
              <a:lnSpc>
                <a:spcPct val="100000"/>
              </a:lnSpc>
              <a:spcBef>
                <a:spcPts val="114"/>
              </a:spcBef>
              <a:buFont typeface="Arial" panose="020B0604020202020204" pitchFamily="34" charset="0"/>
              <a:buChar char="•"/>
            </a:pPr>
            <a:r>
              <a:rPr lang="nl-NL" sz="1600" b="1" spc="350" dirty="0">
                <a:solidFill>
                  <a:schemeClr val="accent1"/>
                </a:solidFill>
                <a:latin typeface="+mj-lt"/>
                <a:cs typeface="Tahoma"/>
              </a:rPr>
              <a:t>ASP</a:t>
            </a:r>
            <a:r>
              <a:rPr lang="nl-NL" sz="1600" b="1" spc="-185" dirty="0">
                <a:solidFill>
                  <a:schemeClr val="accent1"/>
                </a:solidFill>
                <a:latin typeface="+mj-lt"/>
                <a:cs typeface="Tahoma"/>
              </a:rPr>
              <a:t> </a:t>
            </a:r>
            <a:r>
              <a:rPr lang="nl-NL" sz="1600" b="1" spc="150" dirty="0">
                <a:solidFill>
                  <a:schemeClr val="accent1"/>
                </a:solidFill>
                <a:latin typeface="+mj-lt"/>
                <a:cs typeface="Tahoma"/>
              </a:rPr>
              <a:t>.Net</a:t>
            </a:r>
            <a:r>
              <a:rPr lang="nl-NL" sz="1600" b="1" spc="-185" dirty="0">
                <a:solidFill>
                  <a:schemeClr val="accent1"/>
                </a:solidFill>
                <a:latin typeface="+mj-lt"/>
                <a:cs typeface="Tahoma"/>
              </a:rPr>
              <a:t> </a:t>
            </a:r>
            <a:r>
              <a:rPr lang="nl-NL" sz="1600" b="1" spc="265" dirty="0">
                <a:solidFill>
                  <a:schemeClr val="accent1"/>
                </a:solidFill>
                <a:latin typeface="+mj-lt"/>
                <a:cs typeface="Tahoma"/>
              </a:rPr>
              <a:t>Core</a:t>
            </a:r>
            <a:r>
              <a:rPr lang="nl-NL" sz="1600" b="1" spc="-180" dirty="0">
                <a:solidFill>
                  <a:schemeClr val="accent1"/>
                </a:solidFill>
                <a:latin typeface="+mj-lt"/>
                <a:cs typeface="Tahoma"/>
              </a:rPr>
              <a:t> </a:t>
            </a:r>
            <a:r>
              <a:rPr lang="nl-NL" sz="1600" b="1" spc="265" dirty="0">
                <a:solidFill>
                  <a:schemeClr val="accent1"/>
                </a:solidFill>
                <a:latin typeface="+mj-lt"/>
                <a:cs typeface="Tahoma"/>
              </a:rPr>
              <a:t>Web</a:t>
            </a:r>
            <a:r>
              <a:rPr lang="nl-NL" sz="1600" b="1" spc="-185" dirty="0">
                <a:solidFill>
                  <a:schemeClr val="accent1"/>
                </a:solidFill>
                <a:latin typeface="+mj-lt"/>
                <a:cs typeface="Tahoma"/>
              </a:rPr>
              <a:t> </a:t>
            </a:r>
            <a:r>
              <a:rPr lang="nl-NL" sz="1600" b="1" spc="75" dirty="0">
                <a:solidFill>
                  <a:schemeClr val="accent1"/>
                </a:solidFill>
                <a:latin typeface="+mj-lt"/>
                <a:cs typeface="Tahoma"/>
              </a:rPr>
              <a:t>API :</a:t>
            </a:r>
            <a:br>
              <a:rPr lang="nl-NL" sz="1600" b="1" spc="75" dirty="0">
                <a:solidFill>
                  <a:schemeClr val="accent1"/>
                </a:solidFill>
                <a:latin typeface="+mj-lt"/>
                <a:cs typeface="Tahoma"/>
              </a:rPr>
            </a:br>
            <a:endParaRPr lang="en-US" sz="1600" b="1" dirty="0">
              <a:solidFill>
                <a:schemeClr val="accent1"/>
              </a:solidFill>
              <a:latin typeface="+mj-lt"/>
              <a:cs typeface="Tahoma"/>
            </a:endParaRPr>
          </a:p>
          <a:p>
            <a:pPr marL="12700">
              <a:lnSpc>
                <a:spcPct val="100000"/>
              </a:lnSpc>
              <a:spcBef>
                <a:spcPts val="114"/>
              </a:spcBef>
            </a:pPr>
            <a:r>
              <a:rPr lang="en-US" sz="1600" dirty="0">
                <a:latin typeface="Bahnschrift" panose="020B0502040204020203" pitchFamily="34" charset="0"/>
                <a:cs typeface="Tahoma"/>
              </a:rPr>
              <a:t>- ASP.NET Core is a cross-platform, high-performance, open-source framework for building modern, cloud-enabled, Internet-connected apps.</a:t>
            </a:r>
            <a:br>
              <a:rPr lang="en-US" sz="1600" dirty="0">
                <a:latin typeface="Bahnschrift" panose="020B0502040204020203" pitchFamily="34" charset="0"/>
                <a:cs typeface="Tahoma"/>
              </a:rPr>
            </a:br>
            <a:endParaRPr lang="en-US" sz="1600" dirty="0">
              <a:latin typeface="Bahnschrift" panose="020B0502040204020203" pitchFamily="34" charset="0"/>
              <a:cs typeface="Tahoma"/>
            </a:endParaRPr>
          </a:p>
          <a:p>
            <a:pPr marL="12700" marR="820419" algn="just">
              <a:lnSpc>
                <a:spcPct val="102499"/>
              </a:lnSpc>
              <a:spcBef>
                <a:spcPts val="5"/>
              </a:spcBef>
            </a:pPr>
            <a:r>
              <a:rPr lang="en-US" sz="1600" dirty="0">
                <a:latin typeface="Bahnschrift" panose="020B0502040204020203" pitchFamily="34" charset="0"/>
                <a:cs typeface="Tahoma"/>
              </a:rPr>
              <a:t>- ASP.NET Core supports creating web APIs using controllers or using minimal APIs. Controllers in a web API are classes that derive from </a:t>
            </a:r>
            <a:r>
              <a:rPr lang="en-US" sz="1600" dirty="0" err="1">
                <a:latin typeface="Bahnschrift" panose="020B0502040204020203" pitchFamily="34" charset="0"/>
                <a:cs typeface="Tahoma"/>
              </a:rPr>
              <a:t>ControllerBase</a:t>
            </a:r>
            <a:r>
              <a:rPr lang="en-US" sz="1600" dirty="0">
                <a:latin typeface="Bahnschrift" panose="020B0502040204020203" pitchFamily="34" charset="0"/>
                <a:cs typeface="Tahoma"/>
              </a:rPr>
              <a:t>.</a:t>
            </a:r>
          </a:p>
        </p:txBody>
      </p:sp>
      <p:sp>
        <p:nvSpPr>
          <p:cNvPr id="9" name="TextBox 8">
            <a:extLst>
              <a:ext uri="{FF2B5EF4-FFF2-40B4-BE49-F238E27FC236}">
                <a16:creationId xmlns:a16="http://schemas.microsoft.com/office/drawing/2014/main" id="{79F5ADE1-E124-7548-B81A-9C5B7651C253}"/>
              </a:ext>
            </a:extLst>
          </p:cNvPr>
          <p:cNvSpPr txBox="1"/>
          <p:nvPr/>
        </p:nvSpPr>
        <p:spPr>
          <a:xfrm>
            <a:off x="581192" y="4306207"/>
            <a:ext cx="8413518" cy="2062103"/>
          </a:xfrm>
          <a:prstGeom prst="rect">
            <a:avLst/>
          </a:prstGeom>
          <a:noFill/>
        </p:spPr>
        <p:txBody>
          <a:bodyPr wrap="square">
            <a:spAutoFit/>
          </a:bodyPr>
          <a:lstStyle/>
          <a:p>
            <a:pPr marL="285750" indent="-285750">
              <a:buFont typeface="Arial" panose="020B0604020202020204" pitchFamily="34" charset="0"/>
              <a:buChar char="•"/>
            </a:pPr>
            <a:r>
              <a:rPr lang="en-US" sz="1600" b="1" spc="220" dirty="0">
                <a:solidFill>
                  <a:srgbClr val="1A3260"/>
                </a:solidFill>
                <a:latin typeface="+mj-lt"/>
                <a:cs typeface="Tahoma"/>
              </a:rPr>
              <a:t>Swagger</a:t>
            </a:r>
            <a:endParaRPr lang="en-US" sz="1600" b="1" dirty="0">
              <a:solidFill>
                <a:srgbClr val="1A3260"/>
              </a:solidFill>
              <a:latin typeface="+mj-lt"/>
              <a:cs typeface="Tahoma"/>
            </a:endParaRPr>
          </a:p>
          <a:p>
            <a:endParaRPr lang="en-US" sz="1600" dirty="0">
              <a:latin typeface="Bahnschrift" panose="020B0502040204020203" pitchFamily="34" charset="0"/>
            </a:endParaRPr>
          </a:p>
          <a:p>
            <a:r>
              <a:rPr lang="en-US" sz="1600" dirty="0">
                <a:latin typeface="Bahnschrift" panose="020B0502040204020203" pitchFamily="34" charset="0"/>
              </a:rPr>
              <a:t>Swagger (</a:t>
            </a:r>
            <a:r>
              <a:rPr lang="en-US" sz="1600" dirty="0" err="1">
                <a:latin typeface="Bahnschrift" panose="020B0502040204020203" pitchFamily="34" charset="0"/>
              </a:rPr>
              <a:t>OpenAPI</a:t>
            </a:r>
            <a:r>
              <a:rPr lang="en-US" sz="1600" dirty="0">
                <a:latin typeface="Bahnschrift" panose="020B0502040204020203" pitchFamily="34" charset="0"/>
              </a:rPr>
              <a:t>) is a language-agnostic specification for describing REST APIs. It allows both computers and humans to understand the capabilities of a REST API without direct access to the source code. Its main goals are to:</a:t>
            </a:r>
          </a:p>
          <a:p>
            <a:endParaRPr lang="en-US" sz="1600" dirty="0">
              <a:latin typeface="Bahnschrift" panose="020B0502040204020203" pitchFamily="34" charset="0"/>
            </a:endParaRPr>
          </a:p>
          <a:p>
            <a:pPr marL="285750" indent="-285750">
              <a:buFont typeface="Courier New" panose="02070309020205020404" pitchFamily="49" charset="0"/>
              <a:buChar char="o"/>
            </a:pPr>
            <a:r>
              <a:rPr lang="en-US" sz="1600" dirty="0">
                <a:latin typeface="Bahnschrift" panose="020B0502040204020203" pitchFamily="34" charset="0"/>
              </a:rPr>
              <a:t>Minimize the amount of work needed to connect decoupled services.</a:t>
            </a:r>
          </a:p>
          <a:p>
            <a:pPr marL="285750" indent="-285750">
              <a:buFont typeface="Courier New" panose="02070309020205020404" pitchFamily="49" charset="0"/>
              <a:buChar char="o"/>
            </a:pPr>
            <a:r>
              <a:rPr lang="en-US" sz="1600" dirty="0">
                <a:latin typeface="Bahnschrift" panose="020B0502040204020203" pitchFamily="34" charset="0"/>
              </a:rPr>
              <a:t>Reduce the amount of time needed to accurately document a service.</a:t>
            </a:r>
          </a:p>
        </p:txBody>
      </p:sp>
      <p:pic>
        <p:nvPicPr>
          <p:cNvPr id="10" name="object 7">
            <a:extLst>
              <a:ext uri="{FF2B5EF4-FFF2-40B4-BE49-F238E27FC236}">
                <a16:creationId xmlns:a16="http://schemas.microsoft.com/office/drawing/2014/main" id="{DDE50057-A121-9520-E29B-56826CBE8B9F}"/>
              </a:ext>
            </a:extLst>
          </p:cNvPr>
          <p:cNvPicPr/>
          <p:nvPr/>
        </p:nvPicPr>
        <p:blipFill>
          <a:blip r:embed="rId2" cstate="print"/>
          <a:stretch>
            <a:fillRect/>
          </a:stretch>
        </p:blipFill>
        <p:spPr>
          <a:xfrm>
            <a:off x="9414434" y="4648515"/>
            <a:ext cx="1782301" cy="1378409"/>
          </a:xfrm>
          <a:prstGeom prst="rect">
            <a:avLst/>
          </a:prstGeom>
        </p:spPr>
      </p:pic>
      <p:pic>
        <p:nvPicPr>
          <p:cNvPr id="11" name="object 4">
            <a:extLst>
              <a:ext uri="{FF2B5EF4-FFF2-40B4-BE49-F238E27FC236}">
                <a16:creationId xmlns:a16="http://schemas.microsoft.com/office/drawing/2014/main" id="{6AAF507C-BDAA-5A7D-ED18-C48AFA5326B7}"/>
              </a:ext>
            </a:extLst>
          </p:cNvPr>
          <p:cNvPicPr/>
          <p:nvPr/>
        </p:nvPicPr>
        <p:blipFill>
          <a:blip r:embed="rId3" cstate="print"/>
          <a:stretch>
            <a:fillRect/>
          </a:stretch>
        </p:blipFill>
        <p:spPr>
          <a:xfrm>
            <a:off x="9257223" y="2209485"/>
            <a:ext cx="2096722" cy="2096722"/>
          </a:xfrm>
          <a:prstGeom prst="rect">
            <a:avLst/>
          </a:prstGeom>
        </p:spPr>
      </p:pic>
    </p:spTree>
    <p:extLst>
      <p:ext uri="{BB962C8B-B14F-4D97-AF65-F5344CB8AC3E}">
        <p14:creationId xmlns:p14="http://schemas.microsoft.com/office/powerpoint/2010/main" val="182913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Entity Framework (EF) Core </a:t>
            </a:r>
          </a:p>
        </p:txBody>
      </p:sp>
      <p:sp>
        <p:nvSpPr>
          <p:cNvPr id="9" name="TextBox 8">
            <a:extLst>
              <a:ext uri="{FF2B5EF4-FFF2-40B4-BE49-F238E27FC236}">
                <a16:creationId xmlns:a16="http://schemas.microsoft.com/office/drawing/2014/main" id="{79F5ADE1-E124-7548-B81A-9C5B7651C253}"/>
              </a:ext>
            </a:extLst>
          </p:cNvPr>
          <p:cNvSpPr txBox="1"/>
          <p:nvPr/>
        </p:nvSpPr>
        <p:spPr>
          <a:xfrm>
            <a:off x="581192" y="4744746"/>
            <a:ext cx="11473959" cy="1959575"/>
          </a:xfrm>
          <a:prstGeom prst="rect">
            <a:avLst/>
          </a:prstGeom>
          <a:noFill/>
        </p:spPr>
        <p:txBody>
          <a:bodyPr wrap="square">
            <a:spAutoFit/>
          </a:bodyPr>
          <a:lstStyle/>
          <a:p>
            <a:pPr marL="350519" indent="-285750">
              <a:lnSpc>
                <a:spcPct val="100000"/>
              </a:lnSpc>
              <a:spcBef>
                <a:spcPts val="114"/>
              </a:spcBef>
              <a:buFont typeface="Arial" panose="020B0604020202020204" pitchFamily="34" charset="0"/>
              <a:buChar char="•"/>
            </a:pPr>
            <a:r>
              <a:rPr lang="en-US" sz="1400" b="1" spc="145" dirty="0">
                <a:solidFill>
                  <a:schemeClr val="accent1"/>
                </a:solidFill>
                <a:latin typeface="Tahoma"/>
                <a:cs typeface="Tahoma"/>
              </a:rPr>
              <a:t>The</a:t>
            </a:r>
            <a:r>
              <a:rPr lang="en-US" sz="1400" b="1" spc="-85" dirty="0">
                <a:solidFill>
                  <a:schemeClr val="accent1"/>
                </a:solidFill>
                <a:latin typeface="Tahoma"/>
                <a:cs typeface="Tahoma"/>
              </a:rPr>
              <a:t> </a:t>
            </a:r>
            <a:r>
              <a:rPr lang="en-US" sz="1400" b="1" spc="120" dirty="0">
                <a:solidFill>
                  <a:schemeClr val="accent1"/>
                </a:solidFill>
                <a:latin typeface="Tahoma"/>
                <a:cs typeface="Tahoma"/>
              </a:rPr>
              <a:t>model</a:t>
            </a:r>
            <a:endParaRPr lang="en-US" sz="1400" b="1" dirty="0">
              <a:solidFill>
                <a:schemeClr val="accent1"/>
              </a:solidFill>
              <a:latin typeface="Tahoma"/>
              <a:cs typeface="Tahoma"/>
            </a:endParaRPr>
          </a:p>
          <a:p>
            <a:pPr marL="170815" marR="2422525" indent="-106045">
              <a:lnSpc>
                <a:spcPct val="102499"/>
              </a:lnSpc>
            </a:pPr>
            <a:r>
              <a:rPr lang="en-US" sz="1400" spc="85" dirty="0">
                <a:latin typeface="Tahoma"/>
                <a:cs typeface="Tahoma"/>
              </a:rPr>
              <a:t>With</a:t>
            </a:r>
            <a:r>
              <a:rPr lang="en-US" sz="1400" spc="-85" dirty="0">
                <a:latin typeface="Tahoma"/>
                <a:cs typeface="Tahoma"/>
              </a:rPr>
              <a:t> </a:t>
            </a:r>
            <a:r>
              <a:rPr lang="en-US" sz="1400" spc="155" dirty="0">
                <a:latin typeface="Tahoma"/>
                <a:cs typeface="Tahoma"/>
              </a:rPr>
              <a:t>EF</a:t>
            </a:r>
            <a:r>
              <a:rPr lang="en-US" sz="1400" spc="-80" dirty="0">
                <a:latin typeface="Tahoma"/>
                <a:cs typeface="Tahoma"/>
              </a:rPr>
              <a:t> </a:t>
            </a:r>
            <a:r>
              <a:rPr lang="en-US" sz="1400" spc="130" dirty="0">
                <a:latin typeface="Tahoma"/>
                <a:cs typeface="Tahoma"/>
              </a:rPr>
              <a:t>Core,</a:t>
            </a:r>
            <a:r>
              <a:rPr lang="en-US" sz="1400" spc="-80" dirty="0">
                <a:latin typeface="Tahoma"/>
                <a:cs typeface="Tahoma"/>
              </a:rPr>
              <a:t> </a:t>
            </a:r>
            <a:r>
              <a:rPr lang="en-US" sz="1400" spc="130" dirty="0">
                <a:latin typeface="Tahoma"/>
                <a:cs typeface="Tahoma"/>
              </a:rPr>
              <a:t>data</a:t>
            </a:r>
            <a:r>
              <a:rPr lang="en-US" sz="1400" spc="-85" dirty="0">
                <a:latin typeface="Tahoma"/>
                <a:cs typeface="Tahoma"/>
              </a:rPr>
              <a:t> </a:t>
            </a:r>
            <a:r>
              <a:rPr lang="en-US" sz="1400" spc="215" dirty="0">
                <a:latin typeface="Tahoma"/>
                <a:cs typeface="Tahoma"/>
              </a:rPr>
              <a:t>access</a:t>
            </a:r>
            <a:r>
              <a:rPr lang="en-US" sz="1400" spc="-80" dirty="0">
                <a:latin typeface="Tahoma"/>
                <a:cs typeface="Tahoma"/>
              </a:rPr>
              <a:t> </a:t>
            </a:r>
            <a:r>
              <a:rPr lang="en-US" sz="1400" spc="125" dirty="0">
                <a:latin typeface="Tahoma"/>
                <a:cs typeface="Tahoma"/>
              </a:rPr>
              <a:t>is</a:t>
            </a:r>
            <a:r>
              <a:rPr lang="en-US" sz="1400" spc="-80" dirty="0">
                <a:latin typeface="Tahoma"/>
                <a:cs typeface="Tahoma"/>
              </a:rPr>
              <a:t> </a:t>
            </a:r>
            <a:r>
              <a:rPr lang="en-US" sz="1400" spc="125" dirty="0">
                <a:latin typeface="Tahoma"/>
                <a:cs typeface="Tahoma"/>
              </a:rPr>
              <a:t>performed</a:t>
            </a:r>
            <a:r>
              <a:rPr lang="en-US" sz="1400" spc="-80" dirty="0">
                <a:latin typeface="Tahoma"/>
                <a:cs typeface="Tahoma"/>
              </a:rPr>
              <a:t> </a:t>
            </a:r>
            <a:r>
              <a:rPr lang="en-US" sz="1400" spc="110" dirty="0">
                <a:latin typeface="Tahoma"/>
                <a:cs typeface="Tahoma"/>
              </a:rPr>
              <a:t>using</a:t>
            </a:r>
            <a:r>
              <a:rPr lang="en-US" sz="1400" spc="-85" dirty="0">
                <a:latin typeface="Tahoma"/>
                <a:cs typeface="Tahoma"/>
              </a:rPr>
              <a:t> </a:t>
            </a:r>
            <a:r>
              <a:rPr lang="en-US" sz="1400" spc="120" dirty="0">
                <a:latin typeface="Tahoma"/>
                <a:cs typeface="Tahoma"/>
              </a:rPr>
              <a:t>a</a:t>
            </a:r>
            <a:r>
              <a:rPr lang="en-US" sz="1400" spc="-80" dirty="0">
                <a:latin typeface="Tahoma"/>
                <a:cs typeface="Tahoma"/>
              </a:rPr>
              <a:t> </a:t>
            </a:r>
            <a:r>
              <a:rPr lang="en-US" sz="1400" spc="95" dirty="0">
                <a:latin typeface="Tahoma"/>
                <a:cs typeface="Tahoma"/>
              </a:rPr>
              <a:t>model.</a:t>
            </a:r>
            <a:r>
              <a:rPr lang="en-US" sz="1400" spc="-80" dirty="0">
                <a:latin typeface="Tahoma"/>
                <a:cs typeface="Tahoma"/>
              </a:rPr>
              <a:t> </a:t>
            </a:r>
            <a:r>
              <a:rPr lang="en-US" sz="1400" spc="229" dirty="0">
                <a:latin typeface="Tahoma"/>
                <a:cs typeface="Tahoma"/>
              </a:rPr>
              <a:t>A</a:t>
            </a:r>
            <a:r>
              <a:rPr lang="en-US" sz="1400" spc="-80" dirty="0">
                <a:latin typeface="Tahoma"/>
                <a:cs typeface="Tahoma"/>
              </a:rPr>
              <a:t> </a:t>
            </a:r>
            <a:r>
              <a:rPr lang="en-US" sz="1400" spc="130" dirty="0">
                <a:latin typeface="Tahoma"/>
                <a:cs typeface="Tahoma"/>
              </a:rPr>
              <a:t>model</a:t>
            </a:r>
            <a:r>
              <a:rPr lang="en-US" sz="1400" spc="-85" dirty="0">
                <a:latin typeface="Tahoma"/>
                <a:cs typeface="Tahoma"/>
              </a:rPr>
              <a:t> </a:t>
            </a:r>
            <a:r>
              <a:rPr lang="en-US" sz="1400" spc="125" dirty="0">
                <a:latin typeface="Tahoma"/>
                <a:cs typeface="Tahoma"/>
              </a:rPr>
              <a:t>is</a:t>
            </a:r>
            <a:r>
              <a:rPr lang="en-US" sz="1400" spc="-80" dirty="0">
                <a:latin typeface="Tahoma"/>
                <a:cs typeface="Tahoma"/>
              </a:rPr>
              <a:t> </a:t>
            </a:r>
            <a:r>
              <a:rPr lang="en-US" sz="1400" spc="145" dirty="0">
                <a:latin typeface="Tahoma"/>
                <a:cs typeface="Tahoma"/>
              </a:rPr>
              <a:t>made</a:t>
            </a:r>
            <a:r>
              <a:rPr lang="en-US" sz="1400" spc="-80" dirty="0">
                <a:latin typeface="Tahoma"/>
                <a:cs typeface="Tahoma"/>
              </a:rPr>
              <a:t> </a:t>
            </a:r>
            <a:r>
              <a:rPr lang="en-US" sz="1400" spc="110" dirty="0">
                <a:latin typeface="Tahoma"/>
                <a:cs typeface="Tahoma"/>
              </a:rPr>
              <a:t>up</a:t>
            </a:r>
            <a:r>
              <a:rPr lang="en-US" sz="1400" spc="-80" dirty="0">
                <a:latin typeface="Tahoma"/>
                <a:cs typeface="Tahoma"/>
              </a:rPr>
              <a:t> </a:t>
            </a:r>
            <a:r>
              <a:rPr lang="en-US" sz="1400" spc="145" dirty="0">
                <a:latin typeface="Tahoma"/>
                <a:cs typeface="Tahoma"/>
              </a:rPr>
              <a:t>of</a:t>
            </a:r>
            <a:r>
              <a:rPr lang="en-US" sz="1400" spc="-85" dirty="0">
                <a:latin typeface="Tahoma"/>
                <a:cs typeface="Tahoma"/>
              </a:rPr>
              <a:t> </a:t>
            </a:r>
            <a:r>
              <a:rPr lang="en-US" sz="1400" spc="105" dirty="0">
                <a:latin typeface="Tahoma"/>
                <a:cs typeface="Tahoma"/>
              </a:rPr>
              <a:t>entity</a:t>
            </a:r>
            <a:r>
              <a:rPr lang="en-US" sz="1400" spc="-80" dirty="0">
                <a:latin typeface="Tahoma"/>
                <a:cs typeface="Tahoma"/>
              </a:rPr>
              <a:t> </a:t>
            </a:r>
            <a:r>
              <a:rPr lang="en-US" sz="1400" spc="170" dirty="0">
                <a:latin typeface="Tahoma"/>
                <a:cs typeface="Tahoma"/>
              </a:rPr>
              <a:t>classes </a:t>
            </a:r>
            <a:r>
              <a:rPr lang="en-US" sz="1400" spc="130" dirty="0">
                <a:latin typeface="Tahoma"/>
                <a:cs typeface="Tahoma"/>
              </a:rPr>
              <a:t>and</a:t>
            </a:r>
            <a:r>
              <a:rPr lang="en-US" sz="1400" spc="-80" dirty="0">
                <a:latin typeface="Tahoma"/>
                <a:cs typeface="Tahoma"/>
              </a:rPr>
              <a:t> </a:t>
            </a:r>
            <a:r>
              <a:rPr lang="en-US" sz="1400" spc="120" dirty="0">
                <a:latin typeface="Tahoma"/>
                <a:cs typeface="Tahoma"/>
              </a:rPr>
              <a:t>a</a:t>
            </a:r>
            <a:r>
              <a:rPr lang="en-US" sz="1400" spc="-75" dirty="0">
                <a:latin typeface="Tahoma"/>
                <a:cs typeface="Tahoma"/>
              </a:rPr>
              <a:t> </a:t>
            </a:r>
            <a:r>
              <a:rPr lang="en-US" sz="1400" spc="140" dirty="0">
                <a:latin typeface="Tahoma"/>
                <a:cs typeface="Tahoma"/>
              </a:rPr>
              <a:t>context</a:t>
            </a:r>
            <a:r>
              <a:rPr lang="en-US" sz="1400" spc="-80" dirty="0">
                <a:latin typeface="Tahoma"/>
                <a:cs typeface="Tahoma"/>
              </a:rPr>
              <a:t> </a:t>
            </a:r>
            <a:r>
              <a:rPr lang="en-US" sz="1400" spc="125" dirty="0">
                <a:latin typeface="Tahoma"/>
                <a:cs typeface="Tahoma"/>
              </a:rPr>
              <a:t>object</a:t>
            </a:r>
            <a:r>
              <a:rPr lang="en-US" sz="1400" spc="-75" dirty="0">
                <a:latin typeface="Tahoma"/>
                <a:cs typeface="Tahoma"/>
              </a:rPr>
              <a:t> </a:t>
            </a:r>
            <a:r>
              <a:rPr lang="en-US" sz="1400" spc="100" dirty="0">
                <a:latin typeface="Tahoma"/>
                <a:cs typeface="Tahoma"/>
              </a:rPr>
              <a:t>that</a:t>
            </a:r>
            <a:r>
              <a:rPr lang="en-US" sz="1400" spc="-80" dirty="0">
                <a:latin typeface="Tahoma"/>
                <a:cs typeface="Tahoma"/>
              </a:rPr>
              <a:t> </a:t>
            </a:r>
            <a:r>
              <a:rPr lang="en-US" sz="1400" spc="135" dirty="0">
                <a:latin typeface="Tahoma"/>
                <a:cs typeface="Tahoma"/>
              </a:rPr>
              <a:t>represents</a:t>
            </a:r>
            <a:r>
              <a:rPr lang="en-US" sz="1400" spc="-75" dirty="0">
                <a:latin typeface="Tahoma"/>
                <a:cs typeface="Tahoma"/>
              </a:rPr>
              <a:t> </a:t>
            </a:r>
            <a:r>
              <a:rPr lang="en-US" sz="1400" spc="120" dirty="0">
                <a:latin typeface="Tahoma"/>
                <a:cs typeface="Tahoma"/>
              </a:rPr>
              <a:t>a</a:t>
            </a:r>
            <a:r>
              <a:rPr lang="en-US" sz="1400" spc="-80" dirty="0">
                <a:latin typeface="Tahoma"/>
                <a:cs typeface="Tahoma"/>
              </a:rPr>
              <a:t> </a:t>
            </a:r>
            <a:r>
              <a:rPr lang="en-US" sz="1400" spc="155" dirty="0">
                <a:latin typeface="Tahoma"/>
                <a:cs typeface="Tahoma"/>
              </a:rPr>
              <a:t>session</a:t>
            </a:r>
            <a:r>
              <a:rPr lang="en-US" sz="1400" spc="-75" dirty="0">
                <a:latin typeface="Tahoma"/>
                <a:cs typeface="Tahoma"/>
              </a:rPr>
              <a:t> </a:t>
            </a:r>
            <a:r>
              <a:rPr lang="en-US" sz="1400" spc="105" dirty="0">
                <a:latin typeface="Tahoma"/>
                <a:cs typeface="Tahoma"/>
              </a:rPr>
              <a:t>with</a:t>
            </a:r>
            <a:r>
              <a:rPr lang="en-US" sz="1400" spc="-80" dirty="0">
                <a:latin typeface="Tahoma"/>
                <a:cs typeface="Tahoma"/>
              </a:rPr>
              <a:t> </a:t>
            </a:r>
            <a:r>
              <a:rPr lang="en-US" sz="1400" spc="114" dirty="0">
                <a:latin typeface="Tahoma"/>
                <a:cs typeface="Tahoma"/>
              </a:rPr>
              <a:t>the</a:t>
            </a:r>
            <a:r>
              <a:rPr lang="en-US" sz="1400" spc="-75" dirty="0">
                <a:latin typeface="Tahoma"/>
                <a:cs typeface="Tahoma"/>
              </a:rPr>
              <a:t> </a:t>
            </a:r>
            <a:r>
              <a:rPr lang="en-US" sz="1400" spc="114" dirty="0">
                <a:latin typeface="Tahoma"/>
                <a:cs typeface="Tahoma"/>
              </a:rPr>
              <a:t>database.</a:t>
            </a:r>
            <a:endParaRPr lang="en-US" sz="1400" dirty="0">
              <a:latin typeface="Tahoma"/>
              <a:cs typeface="Tahoma"/>
            </a:endParaRPr>
          </a:p>
          <a:p>
            <a:pPr marL="64769">
              <a:lnSpc>
                <a:spcPct val="100000"/>
              </a:lnSpc>
              <a:spcBef>
                <a:spcPts val="90"/>
              </a:spcBef>
            </a:pPr>
            <a:r>
              <a:rPr lang="en-US" sz="1400" spc="145" dirty="0">
                <a:latin typeface="Tahoma"/>
                <a:cs typeface="Tahoma"/>
              </a:rPr>
              <a:t>The</a:t>
            </a:r>
            <a:r>
              <a:rPr lang="en-US" sz="1400" spc="-80" dirty="0">
                <a:latin typeface="Tahoma"/>
                <a:cs typeface="Tahoma"/>
              </a:rPr>
              <a:t> </a:t>
            </a:r>
            <a:r>
              <a:rPr lang="en-US" sz="1400" spc="140" dirty="0">
                <a:latin typeface="Tahoma"/>
                <a:cs typeface="Tahoma"/>
              </a:rPr>
              <a:t>context</a:t>
            </a:r>
            <a:r>
              <a:rPr lang="en-US" sz="1400" spc="-80" dirty="0">
                <a:latin typeface="Tahoma"/>
                <a:cs typeface="Tahoma"/>
              </a:rPr>
              <a:t> </a:t>
            </a:r>
            <a:r>
              <a:rPr lang="en-US" sz="1400" spc="125" dirty="0">
                <a:latin typeface="Tahoma"/>
                <a:cs typeface="Tahoma"/>
              </a:rPr>
              <a:t>object</a:t>
            </a:r>
            <a:r>
              <a:rPr lang="en-US" sz="1400" spc="-75" dirty="0">
                <a:latin typeface="Tahoma"/>
                <a:cs typeface="Tahoma"/>
              </a:rPr>
              <a:t> </a:t>
            </a:r>
            <a:r>
              <a:rPr lang="en-US" sz="1400" spc="130" dirty="0">
                <a:latin typeface="Tahoma"/>
                <a:cs typeface="Tahoma"/>
              </a:rPr>
              <a:t>allows</a:t>
            </a:r>
            <a:r>
              <a:rPr lang="en-US" sz="1400" spc="-80" dirty="0">
                <a:latin typeface="Tahoma"/>
                <a:cs typeface="Tahoma"/>
              </a:rPr>
              <a:t> </a:t>
            </a:r>
            <a:r>
              <a:rPr lang="en-US" sz="1400" spc="110" dirty="0">
                <a:latin typeface="Tahoma"/>
                <a:cs typeface="Tahoma"/>
              </a:rPr>
              <a:t>querying</a:t>
            </a:r>
            <a:r>
              <a:rPr lang="en-US" sz="1400" spc="-80" dirty="0">
                <a:latin typeface="Tahoma"/>
                <a:cs typeface="Tahoma"/>
              </a:rPr>
              <a:t> </a:t>
            </a:r>
            <a:r>
              <a:rPr lang="en-US" sz="1400" spc="130" dirty="0">
                <a:latin typeface="Tahoma"/>
                <a:cs typeface="Tahoma"/>
              </a:rPr>
              <a:t>and</a:t>
            </a:r>
            <a:r>
              <a:rPr lang="en-US" sz="1400" spc="-75" dirty="0">
                <a:latin typeface="Tahoma"/>
                <a:cs typeface="Tahoma"/>
              </a:rPr>
              <a:t> </a:t>
            </a:r>
            <a:r>
              <a:rPr lang="en-US" sz="1400" spc="130" dirty="0">
                <a:latin typeface="Tahoma"/>
                <a:cs typeface="Tahoma"/>
              </a:rPr>
              <a:t>saving</a:t>
            </a:r>
            <a:r>
              <a:rPr lang="en-US" sz="1400" spc="-80" dirty="0">
                <a:latin typeface="Tahoma"/>
                <a:cs typeface="Tahoma"/>
              </a:rPr>
              <a:t> </a:t>
            </a:r>
            <a:r>
              <a:rPr lang="en-US" sz="1400" spc="80" dirty="0">
                <a:latin typeface="Tahoma"/>
                <a:cs typeface="Tahoma"/>
              </a:rPr>
              <a:t>data.</a:t>
            </a:r>
            <a:endParaRPr lang="en-US" sz="1400" dirty="0">
              <a:latin typeface="Tahoma"/>
              <a:cs typeface="Tahoma"/>
            </a:endParaRPr>
          </a:p>
          <a:p>
            <a:pPr marL="298450" indent="-285750">
              <a:lnSpc>
                <a:spcPct val="100000"/>
              </a:lnSpc>
              <a:spcBef>
                <a:spcPts val="2475"/>
              </a:spcBef>
              <a:buFont typeface="Arial" panose="020B0604020202020204" pitchFamily="34" charset="0"/>
              <a:buChar char="•"/>
            </a:pPr>
            <a:r>
              <a:rPr lang="en-US" sz="1400" b="1" spc="100" dirty="0">
                <a:solidFill>
                  <a:schemeClr val="accent1"/>
                </a:solidFill>
                <a:latin typeface="Tahoma"/>
                <a:cs typeface="Tahoma"/>
              </a:rPr>
              <a:t>Querying</a:t>
            </a:r>
            <a:endParaRPr lang="en-US" sz="1400" b="1" dirty="0">
              <a:solidFill>
                <a:schemeClr val="accent1"/>
              </a:solidFill>
              <a:latin typeface="Tahoma"/>
              <a:cs typeface="Tahoma"/>
            </a:endParaRPr>
          </a:p>
          <a:p>
            <a:pPr marL="12700" marR="5080">
              <a:lnSpc>
                <a:spcPct val="102499"/>
              </a:lnSpc>
            </a:pPr>
            <a:r>
              <a:rPr lang="en-US" sz="1400" spc="105" dirty="0">
                <a:latin typeface="Tahoma"/>
                <a:cs typeface="Tahoma"/>
              </a:rPr>
              <a:t>Instances</a:t>
            </a:r>
            <a:r>
              <a:rPr lang="en-US" sz="1400" spc="-80" dirty="0">
                <a:latin typeface="Tahoma"/>
                <a:cs typeface="Tahoma"/>
              </a:rPr>
              <a:t> </a:t>
            </a:r>
            <a:r>
              <a:rPr lang="en-US" sz="1400" spc="145" dirty="0">
                <a:latin typeface="Tahoma"/>
                <a:cs typeface="Tahoma"/>
              </a:rPr>
              <a:t>of</a:t>
            </a:r>
            <a:r>
              <a:rPr lang="en-US" sz="1400" spc="-75" dirty="0">
                <a:latin typeface="Tahoma"/>
                <a:cs typeface="Tahoma"/>
              </a:rPr>
              <a:t> </a:t>
            </a:r>
            <a:r>
              <a:rPr lang="en-US" sz="1400" spc="105" dirty="0">
                <a:latin typeface="Tahoma"/>
                <a:cs typeface="Tahoma"/>
              </a:rPr>
              <a:t>your</a:t>
            </a:r>
            <a:r>
              <a:rPr lang="en-US" sz="1400" spc="-75" dirty="0">
                <a:latin typeface="Tahoma"/>
                <a:cs typeface="Tahoma"/>
              </a:rPr>
              <a:t> </a:t>
            </a:r>
            <a:r>
              <a:rPr lang="en-US" sz="1400" spc="105" dirty="0">
                <a:latin typeface="Tahoma"/>
                <a:cs typeface="Tahoma"/>
              </a:rPr>
              <a:t>entity</a:t>
            </a:r>
            <a:r>
              <a:rPr lang="en-US" sz="1400" spc="-75" dirty="0">
                <a:latin typeface="Tahoma"/>
                <a:cs typeface="Tahoma"/>
              </a:rPr>
              <a:t> </a:t>
            </a:r>
            <a:r>
              <a:rPr lang="en-US" sz="1400" spc="180" dirty="0">
                <a:latin typeface="Tahoma"/>
                <a:cs typeface="Tahoma"/>
              </a:rPr>
              <a:t>classes</a:t>
            </a:r>
            <a:r>
              <a:rPr lang="en-US" sz="1400" spc="-80" dirty="0">
                <a:latin typeface="Tahoma"/>
                <a:cs typeface="Tahoma"/>
              </a:rPr>
              <a:t> </a:t>
            </a:r>
            <a:r>
              <a:rPr lang="en-US" sz="1400" spc="105" dirty="0">
                <a:latin typeface="Tahoma"/>
                <a:cs typeface="Tahoma"/>
              </a:rPr>
              <a:t>are</a:t>
            </a:r>
            <a:r>
              <a:rPr lang="en-US" sz="1400" spc="-75" dirty="0">
                <a:latin typeface="Tahoma"/>
                <a:cs typeface="Tahoma"/>
              </a:rPr>
              <a:t> </a:t>
            </a:r>
            <a:r>
              <a:rPr lang="en-US" sz="1400" spc="114" dirty="0">
                <a:latin typeface="Tahoma"/>
                <a:cs typeface="Tahoma"/>
              </a:rPr>
              <a:t>retrieved</a:t>
            </a:r>
            <a:r>
              <a:rPr lang="en-US" sz="1400" spc="-75" dirty="0">
                <a:latin typeface="Tahoma"/>
                <a:cs typeface="Tahoma"/>
              </a:rPr>
              <a:t> </a:t>
            </a:r>
            <a:r>
              <a:rPr lang="en-US" sz="1400" spc="105" dirty="0">
                <a:latin typeface="Tahoma"/>
                <a:cs typeface="Tahoma"/>
              </a:rPr>
              <a:t>from</a:t>
            </a:r>
            <a:r>
              <a:rPr lang="en-US" sz="1400" spc="-75" dirty="0">
                <a:latin typeface="Tahoma"/>
                <a:cs typeface="Tahoma"/>
              </a:rPr>
              <a:t> </a:t>
            </a:r>
            <a:r>
              <a:rPr lang="en-US" sz="1400" spc="114" dirty="0">
                <a:latin typeface="Tahoma"/>
                <a:cs typeface="Tahoma"/>
              </a:rPr>
              <a:t>the</a:t>
            </a:r>
            <a:r>
              <a:rPr lang="en-US" sz="1400" spc="-80" dirty="0">
                <a:latin typeface="Tahoma"/>
                <a:cs typeface="Tahoma"/>
              </a:rPr>
              <a:t> </a:t>
            </a:r>
            <a:r>
              <a:rPr lang="en-US" sz="1400" spc="155" dirty="0">
                <a:latin typeface="Tahoma"/>
                <a:cs typeface="Tahoma"/>
              </a:rPr>
              <a:t>database</a:t>
            </a:r>
            <a:r>
              <a:rPr lang="en-US" sz="1400" spc="-75" dirty="0">
                <a:latin typeface="Tahoma"/>
                <a:cs typeface="Tahoma"/>
              </a:rPr>
              <a:t> </a:t>
            </a:r>
            <a:r>
              <a:rPr lang="en-US" sz="1400" spc="110" dirty="0">
                <a:latin typeface="Tahoma"/>
                <a:cs typeface="Tahoma"/>
              </a:rPr>
              <a:t>using</a:t>
            </a:r>
            <a:r>
              <a:rPr lang="en-US" sz="1400" spc="-75" dirty="0">
                <a:latin typeface="Tahoma"/>
                <a:cs typeface="Tahoma"/>
              </a:rPr>
              <a:t> </a:t>
            </a:r>
            <a:r>
              <a:rPr lang="en-US" sz="1400" spc="135" dirty="0">
                <a:latin typeface="Tahoma"/>
                <a:cs typeface="Tahoma"/>
              </a:rPr>
              <a:t>Language</a:t>
            </a:r>
            <a:r>
              <a:rPr lang="en-US" sz="1400" spc="-75" dirty="0">
                <a:latin typeface="Tahoma"/>
                <a:cs typeface="Tahoma"/>
              </a:rPr>
              <a:t> </a:t>
            </a:r>
            <a:r>
              <a:rPr lang="en-US" sz="1400" spc="75" dirty="0">
                <a:latin typeface="Tahoma"/>
                <a:cs typeface="Tahoma"/>
              </a:rPr>
              <a:t>Integrated</a:t>
            </a:r>
            <a:r>
              <a:rPr lang="en-US" sz="1400" spc="-80" dirty="0">
                <a:latin typeface="Tahoma"/>
                <a:cs typeface="Tahoma"/>
              </a:rPr>
              <a:t> </a:t>
            </a:r>
            <a:r>
              <a:rPr lang="en-US" sz="1400" spc="120" dirty="0">
                <a:latin typeface="Tahoma"/>
                <a:cs typeface="Tahoma"/>
              </a:rPr>
              <a:t>Query</a:t>
            </a:r>
            <a:r>
              <a:rPr lang="en-US" sz="1400" spc="-75" dirty="0">
                <a:latin typeface="Tahoma"/>
                <a:cs typeface="Tahoma"/>
              </a:rPr>
              <a:t> </a:t>
            </a:r>
            <a:r>
              <a:rPr lang="en-US" sz="1400" spc="-10" dirty="0">
                <a:latin typeface="Tahoma"/>
                <a:cs typeface="Tahoma"/>
              </a:rPr>
              <a:t>(LINQ). </a:t>
            </a:r>
            <a:r>
              <a:rPr lang="en-US" sz="1400" spc="135" dirty="0">
                <a:latin typeface="Tahoma"/>
                <a:cs typeface="Tahoma"/>
              </a:rPr>
              <a:t>Saving</a:t>
            </a:r>
            <a:r>
              <a:rPr lang="en-US" sz="1400" spc="-85" dirty="0">
                <a:latin typeface="Tahoma"/>
                <a:cs typeface="Tahoma"/>
              </a:rPr>
              <a:t> </a:t>
            </a:r>
            <a:r>
              <a:rPr lang="en-US" sz="1400" spc="110" dirty="0">
                <a:latin typeface="Tahoma"/>
                <a:cs typeface="Tahoma"/>
              </a:rPr>
              <a:t>data</a:t>
            </a:r>
            <a:endParaRPr lang="en-US" sz="1400" dirty="0">
              <a:latin typeface="Tahoma"/>
              <a:cs typeface="Tahoma"/>
            </a:endParaRPr>
          </a:p>
          <a:p>
            <a:pPr marL="12700">
              <a:lnSpc>
                <a:spcPct val="100000"/>
              </a:lnSpc>
              <a:spcBef>
                <a:spcPts val="90"/>
              </a:spcBef>
            </a:pPr>
            <a:r>
              <a:rPr lang="en-US" sz="1400" spc="110" dirty="0">
                <a:latin typeface="Tahoma"/>
                <a:cs typeface="Tahoma"/>
              </a:rPr>
              <a:t>Data</a:t>
            </a:r>
            <a:r>
              <a:rPr lang="en-US" sz="1400" spc="-80" dirty="0">
                <a:latin typeface="Tahoma"/>
                <a:cs typeface="Tahoma"/>
              </a:rPr>
              <a:t> </a:t>
            </a:r>
            <a:r>
              <a:rPr lang="en-US" sz="1400" spc="125" dirty="0">
                <a:latin typeface="Tahoma"/>
                <a:cs typeface="Tahoma"/>
              </a:rPr>
              <a:t>is</a:t>
            </a:r>
            <a:r>
              <a:rPr lang="en-US" sz="1400" spc="-80" dirty="0">
                <a:latin typeface="Tahoma"/>
                <a:cs typeface="Tahoma"/>
              </a:rPr>
              <a:t> </a:t>
            </a:r>
            <a:r>
              <a:rPr lang="en-US" sz="1400" spc="125" dirty="0">
                <a:latin typeface="Tahoma"/>
                <a:cs typeface="Tahoma"/>
              </a:rPr>
              <a:t>created,</a:t>
            </a:r>
            <a:r>
              <a:rPr lang="en-US" sz="1400" spc="-80" dirty="0">
                <a:latin typeface="Tahoma"/>
                <a:cs typeface="Tahoma"/>
              </a:rPr>
              <a:t> </a:t>
            </a:r>
            <a:r>
              <a:rPr lang="en-US" sz="1400" spc="114" dirty="0">
                <a:latin typeface="Tahoma"/>
                <a:cs typeface="Tahoma"/>
              </a:rPr>
              <a:t>deleted,</a:t>
            </a:r>
            <a:r>
              <a:rPr lang="en-US" sz="1400" spc="-80" dirty="0">
                <a:latin typeface="Tahoma"/>
                <a:cs typeface="Tahoma"/>
              </a:rPr>
              <a:t> </a:t>
            </a:r>
            <a:r>
              <a:rPr lang="en-US" sz="1400" spc="130" dirty="0">
                <a:latin typeface="Tahoma"/>
                <a:cs typeface="Tahoma"/>
              </a:rPr>
              <a:t>and</a:t>
            </a:r>
            <a:r>
              <a:rPr lang="en-US" sz="1400" spc="-80" dirty="0">
                <a:latin typeface="Tahoma"/>
                <a:cs typeface="Tahoma"/>
              </a:rPr>
              <a:t> </a:t>
            </a:r>
            <a:r>
              <a:rPr lang="en-US" sz="1400" spc="125" dirty="0">
                <a:latin typeface="Tahoma"/>
                <a:cs typeface="Tahoma"/>
              </a:rPr>
              <a:t>modified</a:t>
            </a:r>
            <a:r>
              <a:rPr lang="en-US" sz="1400" spc="-80" dirty="0">
                <a:latin typeface="Tahoma"/>
                <a:cs typeface="Tahoma"/>
              </a:rPr>
              <a:t> </a:t>
            </a:r>
            <a:r>
              <a:rPr lang="en-US" sz="1400" spc="50" dirty="0">
                <a:latin typeface="Tahoma"/>
                <a:cs typeface="Tahoma"/>
              </a:rPr>
              <a:t>in</a:t>
            </a:r>
            <a:r>
              <a:rPr lang="en-US" sz="1400" spc="-80" dirty="0">
                <a:latin typeface="Tahoma"/>
                <a:cs typeface="Tahoma"/>
              </a:rPr>
              <a:t> </a:t>
            </a:r>
            <a:r>
              <a:rPr lang="en-US" sz="1400" spc="114" dirty="0">
                <a:latin typeface="Tahoma"/>
                <a:cs typeface="Tahoma"/>
              </a:rPr>
              <a:t>the</a:t>
            </a:r>
            <a:r>
              <a:rPr lang="en-US" sz="1400" spc="-80" dirty="0">
                <a:latin typeface="Tahoma"/>
                <a:cs typeface="Tahoma"/>
              </a:rPr>
              <a:t> </a:t>
            </a:r>
            <a:r>
              <a:rPr lang="en-US" sz="1400" spc="155" dirty="0">
                <a:latin typeface="Tahoma"/>
                <a:cs typeface="Tahoma"/>
              </a:rPr>
              <a:t>database</a:t>
            </a:r>
            <a:r>
              <a:rPr lang="en-US" sz="1400" spc="-80" dirty="0">
                <a:latin typeface="Tahoma"/>
                <a:cs typeface="Tahoma"/>
              </a:rPr>
              <a:t> </a:t>
            </a:r>
            <a:r>
              <a:rPr lang="en-US" sz="1400" spc="110" dirty="0">
                <a:latin typeface="Tahoma"/>
                <a:cs typeface="Tahoma"/>
              </a:rPr>
              <a:t>using</a:t>
            </a:r>
            <a:r>
              <a:rPr lang="en-US" sz="1400" spc="-80" dirty="0">
                <a:latin typeface="Tahoma"/>
                <a:cs typeface="Tahoma"/>
              </a:rPr>
              <a:t> </a:t>
            </a:r>
            <a:r>
              <a:rPr lang="en-US" sz="1400" spc="145" dirty="0">
                <a:latin typeface="Tahoma"/>
                <a:cs typeface="Tahoma"/>
              </a:rPr>
              <a:t>instances</a:t>
            </a:r>
            <a:r>
              <a:rPr lang="en-US" sz="1400" spc="-80" dirty="0">
                <a:latin typeface="Tahoma"/>
                <a:cs typeface="Tahoma"/>
              </a:rPr>
              <a:t> </a:t>
            </a:r>
            <a:r>
              <a:rPr lang="en-US" sz="1400" spc="145" dirty="0">
                <a:latin typeface="Tahoma"/>
                <a:cs typeface="Tahoma"/>
              </a:rPr>
              <a:t>of</a:t>
            </a:r>
            <a:r>
              <a:rPr lang="en-US" sz="1400" spc="-80" dirty="0">
                <a:latin typeface="Tahoma"/>
                <a:cs typeface="Tahoma"/>
              </a:rPr>
              <a:t> </a:t>
            </a:r>
            <a:r>
              <a:rPr lang="en-US" sz="1400" spc="105" dirty="0">
                <a:latin typeface="Tahoma"/>
                <a:cs typeface="Tahoma"/>
              </a:rPr>
              <a:t>your</a:t>
            </a:r>
            <a:r>
              <a:rPr lang="en-US" sz="1400" spc="-80" dirty="0">
                <a:latin typeface="Tahoma"/>
                <a:cs typeface="Tahoma"/>
              </a:rPr>
              <a:t> </a:t>
            </a:r>
            <a:r>
              <a:rPr lang="en-US" sz="1400" spc="105" dirty="0">
                <a:latin typeface="Tahoma"/>
                <a:cs typeface="Tahoma"/>
              </a:rPr>
              <a:t>entity</a:t>
            </a:r>
            <a:r>
              <a:rPr lang="en-US" sz="1400" spc="-80" dirty="0">
                <a:latin typeface="Tahoma"/>
                <a:cs typeface="Tahoma"/>
              </a:rPr>
              <a:t> </a:t>
            </a:r>
            <a:r>
              <a:rPr lang="en-US" sz="1400" spc="170" dirty="0">
                <a:latin typeface="Tahoma"/>
                <a:cs typeface="Tahoma"/>
              </a:rPr>
              <a:t>classes</a:t>
            </a:r>
            <a:endParaRPr lang="en-US" sz="1400" dirty="0">
              <a:latin typeface="Tahoma"/>
              <a:cs typeface="Tahoma"/>
            </a:endParaRPr>
          </a:p>
        </p:txBody>
      </p:sp>
      <p:pic>
        <p:nvPicPr>
          <p:cNvPr id="3" name="object 3">
            <a:extLst>
              <a:ext uri="{FF2B5EF4-FFF2-40B4-BE49-F238E27FC236}">
                <a16:creationId xmlns:a16="http://schemas.microsoft.com/office/drawing/2014/main" id="{63A355BB-B481-D0E3-2F9F-993C06961C95}"/>
              </a:ext>
            </a:extLst>
          </p:cNvPr>
          <p:cNvPicPr/>
          <p:nvPr/>
        </p:nvPicPr>
        <p:blipFill>
          <a:blip r:embed="rId2" cstate="print"/>
          <a:stretch>
            <a:fillRect/>
          </a:stretch>
        </p:blipFill>
        <p:spPr>
          <a:xfrm>
            <a:off x="6298163" y="3181739"/>
            <a:ext cx="5445191" cy="1718146"/>
          </a:xfrm>
          <a:prstGeom prst="rect">
            <a:avLst/>
          </a:prstGeom>
        </p:spPr>
      </p:pic>
      <p:sp>
        <p:nvSpPr>
          <p:cNvPr id="5" name="TextBox 4">
            <a:extLst>
              <a:ext uri="{FF2B5EF4-FFF2-40B4-BE49-F238E27FC236}">
                <a16:creationId xmlns:a16="http://schemas.microsoft.com/office/drawing/2014/main" id="{24004E06-B3FC-A2BD-8BD3-0F0A7FD91602}"/>
              </a:ext>
            </a:extLst>
          </p:cNvPr>
          <p:cNvSpPr txBox="1"/>
          <p:nvPr/>
        </p:nvSpPr>
        <p:spPr>
          <a:xfrm>
            <a:off x="581192" y="1941694"/>
            <a:ext cx="10307632" cy="1603837"/>
          </a:xfrm>
          <a:prstGeom prst="rect">
            <a:avLst/>
          </a:prstGeom>
          <a:noFill/>
        </p:spPr>
        <p:txBody>
          <a:bodyPr wrap="square">
            <a:spAutoFit/>
          </a:bodyPr>
          <a:lstStyle/>
          <a:p>
            <a:pPr marL="12700">
              <a:lnSpc>
                <a:spcPct val="100000"/>
              </a:lnSpc>
              <a:spcBef>
                <a:spcPts val="114"/>
              </a:spcBef>
            </a:pPr>
            <a:r>
              <a:rPr lang="en-US" sz="1400" spc="95" dirty="0">
                <a:latin typeface="Tahoma"/>
                <a:cs typeface="Tahoma"/>
              </a:rPr>
              <a:t>Entity</a:t>
            </a:r>
            <a:r>
              <a:rPr lang="en-US" sz="1400" spc="-75" dirty="0">
                <a:latin typeface="Tahoma"/>
                <a:cs typeface="Tahoma"/>
              </a:rPr>
              <a:t> </a:t>
            </a:r>
            <a:r>
              <a:rPr lang="en-US" sz="1400" spc="125" dirty="0">
                <a:latin typeface="Tahoma"/>
                <a:cs typeface="Tahoma"/>
              </a:rPr>
              <a:t>Framework</a:t>
            </a:r>
            <a:r>
              <a:rPr lang="en-US" sz="1400" spc="-75" dirty="0">
                <a:latin typeface="Tahoma"/>
                <a:cs typeface="Tahoma"/>
              </a:rPr>
              <a:t> </a:t>
            </a:r>
            <a:r>
              <a:rPr lang="en-US" sz="1400" spc="50" dirty="0">
                <a:latin typeface="Tahoma"/>
                <a:cs typeface="Tahoma"/>
              </a:rPr>
              <a:t>(EF)</a:t>
            </a:r>
            <a:r>
              <a:rPr lang="en-US" sz="1400" spc="-75" dirty="0">
                <a:latin typeface="Tahoma"/>
                <a:cs typeface="Tahoma"/>
              </a:rPr>
              <a:t> </a:t>
            </a:r>
            <a:r>
              <a:rPr lang="en-US" sz="1400" spc="180" dirty="0">
                <a:latin typeface="Tahoma"/>
                <a:cs typeface="Tahoma"/>
              </a:rPr>
              <a:t>Core</a:t>
            </a:r>
            <a:r>
              <a:rPr lang="en-US" sz="1400" spc="-75" dirty="0">
                <a:latin typeface="Tahoma"/>
                <a:cs typeface="Tahoma"/>
              </a:rPr>
              <a:t> </a:t>
            </a:r>
            <a:r>
              <a:rPr lang="en-US" sz="1400" spc="125" dirty="0">
                <a:latin typeface="Tahoma"/>
                <a:cs typeface="Tahoma"/>
              </a:rPr>
              <a:t>is</a:t>
            </a:r>
            <a:r>
              <a:rPr lang="en-US" sz="1400" spc="-75" dirty="0">
                <a:latin typeface="Tahoma"/>
                <a:cs typeface="Tahoma"/>
              </a:rPr>
              <a:t> </a:t>
            </a:r>
            <a:r>
              <a:rPr lang="en-US" sz="1400" spc="120" dirty="0">
                <a:latin typeface="Tahoma"/>
                <a:cs typeface="Tahoma"/>
              </a:rPr>
              <a:t>a</a:t>
            </a:r>
            <a:r>
              <a:rPr lang="en-US" sz="1400" spc="-75" dirty="0">
                <a:latin typeface="Tahoma"/>
                <a:cs typeface="Tahoma"/>
              </a:rPr>
              <a:t> </a:t>
            </a:r>
            <a:r>
              <a:rPr lang="en-US" sz="1400" spc="90" dirty="0">
                <a:latin typeface="Tahoma"/>
                <a:cs typeface="Tahoma"/>
              </a:rPr>
              <a:t>lightweight,</a:t>
            </a:r>
            <a:r>
              <a:rPr lang="en-US" sz="1400" spc="-75" dirty="0">
                <a:latin typeface="Tahoma"/>
                <a:cs typeface="Tahoma"/>
              </a:rPr>
              <a:t> </a:t>
            </a:r>
            <a:r>
              <a:rPr lang="en-US" sz="1400" spc="110" dirty="0">
                <a:latin typeface="Tahoma"/>
                <a:cs typeface="Tahoma"/>
              </a:rPr>
              <a:t>extensible,</a:t>
            </a:r>
            <a:r>
              <a:rPr lang="en-US" sz="1400" spc="-75" dirty="0">
                <a:latin typeface="Tahoma"/>
                <a:cs typeface="Tahoma"/>
              </a:rPr>
              <a:t> </a:t>
            </a:r>
            <a:r>
              <a:rPr lang="en-US" sz="1400" spc="140" dirty="0">
                <a:latin typeface="Tahoma"/>
                <a:cs typeface="Tahoma"/>
              </a:rPr>
              <a:t>open</a:t>
            </a:r>
            <a:r>
              <a:rPr lang="en-US" sz="1400" spc="-75" dirty="0">
                <a:latin typeface="Tahoma"/>
                <a:cs typeface="Tahoma"/>
              </a:rPr>
              <a:t> </a:t>
            </a:r>
            <a:r>
              <a:rPr lang="en-US" sz="1400" spc="145" dirty="0">
                <a:latin typeface="Tahoma"/>
                <a:cs typeface="Tahoma"/>
              </a:rPr>
              <a:t>source</a:t>
            </a:r>
            <a:r>
              <a:rPr lang="en-US" sz="1400" dirty="0">
                <a:latin typeface="Tahoma"/>
                <a:cs typeface="Tahoma"/>
              </a:rPr>
              <a:t> </a:t>
            </a:r>
            <a:r>
              <a:rPr lang="en-US" sz="1400" spc="130" dirty="0">
                <a:latin typeface="Tahoma"/>
                <a:cs typeface="Tahoma"/>
              </a:rPr>
              <a:t>and</a:t>
            </a:r>
            <a:r>
              <a:rPr lang="en-US" sz="1400" spc="-75" dirty="0">
                <a:latin typeface="Tahoma"/>
                <a:cs typeface="Tahoma"/>
              </a:rPr>
              <a:t> </a:t>
            </a:r>
            <a:r>
              <a:rPr lang="en-US" sz="1400" spc="200" dirty="0">
                <a:latin typeface="Tahoma"/>
                <a:cs typeface="Tahoma"/>
              </a:rPr>
              <a:t>cross-</a:t>
            </a:r>
            <a:r>
              <a:rPr lang="en-US" sz="1400" spc="100" dirty="0">
                <a:latin typeface="Tahoma"/>
                <a:cs typeface="Tahoma"/>
              </a:rPr>
              <a:t>platform</a:t>
            </a:r>
            <a:r>
              <a:rPr lang="en-US" sz="1400" spc="-70" dirty="0">
                <a:latin typeface="Tahoma"/>
                <a:cs typeface="Tahoma"/>
              </a:rPr>
              <a:t> </a:t>
            </a:r>
            <a:r>
              <a:rPr lang="en-US" sz="1400" spc="120" dirty="0">
                <a:latin typeface="Tahoma"/>
                <a:cs typeface="Tahoma"/>
              </a:rPr>
              <a:t>version</a:t>
            </a:r>
            <a:r>
              <a:rPr lang="en-US" sz="1400" spc="-70" dirty="0">
                <a:latin typeface="Tahoma"/>
                <a:cs typeface="Tahoma"/>
              </a:rPr>
              <a:t> </a:t>
            </a:r>
            <a:r>
              <a:rPr lang="en-US" sz="1400" spc="145" dirty="0">
                <a:latin typeface="Tahoma"/>
                <a:cs typeface="Tahoma"/>
              </a:rPr>
              <a:t>of</a:t>
            </a:r>
            <a:r>
              <a:rPr lang="en-US" sz="1400" spc="-70" dirty="0">
                <a:latin typeface="Tahoma"/>
                <a:cs typeface="Tahoma"/>
              </a:rPr>
              <a:t> </a:t>
            </a:r>
            <a:r>
              <a:rPr lang="en-US" sz="1400" spc="114" dirty="0">
                <a:latin typeface="Tahoma"/>
                <a:cs typeface="Tahoma"/>
              </a:rPr>
              <a:t>the</a:t>
            </a:r>
            <a:r>
              <a:rPr lang="en-US" sz="1400" spc="-75" dirty="0">
                <a:latin typeface="Tahoma"/>
                <a:cs typeface="Tahoma"/>
              </a:rPr>
              <a:t> </a:t>
            </a:r>
            <a:r>
              <a:rPr lang="en-US" sz="1400" spc="105" dirty="0">
                <a:latin typeface="Tahoma"/>
                <a:cs typeface="Tahoma"/>
              </a:rPr>
              <a:t>popular</a:t>
            </a:r>
            <a:r>
              <a:rPr lang="en-US" sz="1400" spc="-70" dirty="0">
                <a:latin typeface="Tahoma"/>
                <a:cs typeface="Tahoma"/>
              </a:rPr>
              <a:t> </a:t>
            </a:r>
            <a:r>
              <a:rPr lang="en-US" sz="1400" spc="95" dirty="0">
                <a:latin typeface="Tahoma"/>
                <a:cs typeface="Tahoma"/>
              </a:rPr>
              <a:t>Entity</a:t>
            </a:r>
            <a:r>
              <a:rPr lang="en-US" sz="1400" spc="-70" dirty="0">
                <a:latin typeface="Tahoma"/>
                <a:cs typeface="Tahoma"/>
              </a:rPr>
              <a:t> </a:t>
            </a:r>
            <a:r>
              <a:rPr lang="en-US" sz="1400" spc="125" dirty="0">
                <a:latin typeface="Tahoma"/>
                <a:cs typeface="Tahoma"/>
              </a:rPr>
              <a:t>Framework</a:t>
            </a:r>
            <a:r>
              <a:rPr lang="en-US" sz="1400" spc="-70" dirty="0">
                <a:latin typeface="Tahoma"/>
                <a:cs typeface="Tahoma"/>
              </a:rPr>
              <a:t> </a:t>
            </a:r>
            <a:r>
              <a:rPr lang="en-US" sz="1400" spc="130" dirty="0">
                <a:latin typeface="Tahoma"/>
                <a:cs typeface="Tahoma"/>
              </a:rPr>
              <a:t>data</a:t>
            </a:r>
            <a:r>
              <a:rPr lang="en-US" sz="1400" spc="-75" dirty="0">
                <a:latin typeface="Tahoma"/>
                <a:cs typeface="Tahoma"/>
              </a:rPr>
              <a:t> </a:t>
            </a:r>
            <a:r>
              <a:rPr lang="en-US" sz="1400" spc="215" dirty="0">
                <a:latin typeface="Tahoma"/>
                <a:cs typeface="Tahoma"/>
              </a:rPr>
              <a:t>access</a:t>
            </a:r>
            <a:r>
              <a:rPr lang="en-US" sz="1400" spc="-70" dirty="0">
                <a:latin typeface="Tahoma"/>
                <a:cs typeface="Tahoma"/>
              </a:rPr>
              <a:t> </a:t>
            </a:r>
            <a:r>
              <a:rPr lang="en-US" sz="1400" spc="110" dirty="0">
                <a:latin typeface="Tahoma"/>
                <a:cs typeface="Tahoma"/>
              </a:rPr>
              <a:t>technology.</a:t>
            </a:r>
          </a:p>
          <a:p>
            <a:pPr marL="12700">
              <a:lnSpc>
                <a:spcPct val="100000"/>
              </a:lnSpc>
              <a:spcBef>
                <a:spcPts val="114"/>
              </a:spcBef>
            </a:pPr>
            <a:endParaRPr lang="en-US" sz="1400" dirty="0">
              <a:latin typeface="Tahoma"/>
              <a:cs typeface="Tahoma"/>
            </a:endParaRPr>
          </a:p>
          <a:p>
            <a:pPr marL="12700">
              <a:lnSpc>
                <a:spcPct val="100000"/>
              </a:lnSpc>
              <a:spcBef>
                <a:spcPts val="5"/>
              </a:spcBef>
            </a:pPr>
            <a:r>
              <a:rPr lang="en-US" sz="1400" spc="155" dirty="0">
                <a:latin typeface="Tahoma"/>
                <a:cs typeface="Tahoma"/>
              </a:rPr>
              <a:t>EF</a:t>
            </a:r>
            <a:r>
              <a:rPr lang="en-US" sz="1400" spc="-80" dirty="0">
                <a:latin typeface="Tahoma"/>
                <a:cs typeface="Tahoma"/>
              </a:rPr>
              <a:t> </a:t>
            </a:r>
            <a:r>
              <a:rPr lang="en-US" sz="1400" spc="180" dirty="0">
                <a:latin typeface="Tahoma"/>
                <a:cs typeface="Tahoma"/>
              </a:rPr>
              <a:t>Core</a:t>
            </a:r>
            <a:r>
              <a:rPr lang="en-US" sz="1400" spc="-80" dirty="0">
                <a:latin typeface="Tahoma"/>
                <a:cs typeface="Tahoma"/>
              </a:rPr>
              <a:t> </a:t>
            </a:r>
            <a:r>
              <a:rPr lang="en-US" sz="1400" spc="160" dirty="0">
                <a:latin typeface="Tahoma"/>
                <a:cs typeface="Tahoma"/>
              </a:rPr>
              <a:t>can</a:t>
            </a:r>
            <a:r>
              <a:rPr lang="en-US" sz="1400" spc="-75" dirty="0">
                <a:latin typeface="Tahoma"/>
                <a:cs typeface="Tahoma"/>
              </a:rPr>
              <a:t> </a:t>
            </a:r>
            <a:r>
              <a:rPr lang="en-US" sz="1400" spc="150" dirty="0">
                <a:latin typeface="Tahoma"/>
                <a:cs typeface="Tahoma"/>
              </a:rPr>
              <a:t>serve</a:t>
            </a:r>
            <a:r>
              <a:rPr lang="en-US" sz="1400" spc="-80" dirty="0">
                <a:latin typeface="Tahoma"/>
                <a:cs typeface="Tahoma"/>
              </a:rPr>
              <a:t> </a:t>
            </a:r>
            <a:r>
              <a:rPr lang="en-US" sz="1400" spc="170" dirty="0">
                <a:latin typeface="Tahoma"/>
                <a:cs typeface="Tahoma"/>
              </a:rPr>
              <a:t>as</a:t>
            </a:r>
            <a:r>
              <a:rPr lang="en-US" sz="1400" spc="-75" dirty="0">
                <a:latin typeface="Tahoma"/>
                <a:cs typeface="Tahoma"/>
              </a:rPr>
              <a:t> </a:t>
            </a:r>
            <a:r>
              <a:rPr lang="en-US" sz="1400" spc="100" dirty="0">
                <a:latin typeface="Tahoma"/>
                <a:cs typeface="Tahoma"/>
              </a:rPr>
              <a:t>an</a:t>
            </a:r>
            <a:r>
              <a:rPr lang="en-US" sz="1400" spc="-80" dirty="0">
                <a:latin typeface="Tahoma"/>
                <a:cs typeface="Tahoma"/>
              </a:rPr>
              <a:t> </a:t>
            </a:r>
            <a:r>
              <a:rPr lang="en-US" sz="1400" spc="150" dirty="0">
                <a:latin typeface="Tahoma"/>
                <a:cs typeface="Tahoma"/>
              </a:rPr>
              <a:t>object-</a:t>
            </a:r>
            <a:r>
              <a:rPr lang="en-US" sz="1400" spc="85" dirty="0">
                <a:latin typeface="Tahoma"/>
                <a:cs typeface="Tahoma"/>
              </a:rPr>
              <a:t>relational</a:t>
            </a:r>
            <a:r>
              <a:rPr lang="en-US" sz="1400" spc="-80" dirty="0">
                <a:latin typeface="Tahoma"/>
                <a:cs typeface="Tahoma"/>
              </a:rPr>
              <a:t> </a:t>
            </a:r>
            <a:r>
              <a:rPr lang="en-US" sz="1400" spc="125" dirty="0">
                <a:latin typeface="Tahoma"/>
                <a:cs typeface="Tahoma"/>
              </a:rPr>
              <a:t>mapper</a:t>
            </a:r>
            <a:r>
              <a:rPr lang="en-US" sz="1400" spc="-75" dirty="0">
                <a:latin typeface="Tahoma"/>
                <a:cs typeface="Tahoma"/>
              </a:rPr>
              <a:t> </a:t>
            </a:r>
            <a:r>
              <a:rPr lang="en-US" sz="1400" spc="45" dirty="0">
                <a:latin typeface="Tahoma"/>
                <a:cs typeface="Tahoma"/>
              </a:rPr>
              <a:t>(O/RM),</a:t>
            </a:r>
            <a:r>
              <a:rPr lang="en-US" sz="1400" spc="-80" dirty="0">
                <a:latin typeface="Tahoma"/>
                <a:cs typeface="Tahoma"/>
              </a:rPr>
              <a:t> </a:t>
            </a:r>
            <a:r>
              <a:rPr lang="en-US" sz="1400" spc="70" dirty="0">
                <a:latin typeface="Tahoma"/>
                <a:cs typeface="Tahoma"/>
              </a:rPr>
              <a:t>which:</a:t>
            </a:r>
            <a:endParaRPr lang="en-US" sz="1400" dirty="0">
              <a:latin typeface="Tahoma"/>
              <a:cs typeface="Tahoma"/>
            </a:endParaRPr>
          </a:p>
          <a:p>
            <a:pPr marL="577850" indent="-377825">
              <a:lnSpc>
                <a:spcPct val="100000"/>
              </a:lnSpc>
              <a:buChar char="•"/>
              <a:tabLst>
                <a:tab pos="578485" algn="l"/>
              </a:tabLst>
            </a:pPr>
            <a:r>
              <a:rPr lang="en-US" sz="1400" spc="130" dirty="0">
                <a:latin typeface="Tahoma"/>
                <a:cs typeface="Tahoma"/>
              </a:rPr>
              <a:t>Enables</a:t>
            </a:r>
            <a:r>
              <a:rPr lang="en-US" sz="1400" spc="-80" dirty="0">
                <a:latin typeface="Tahoma"/>
                <a:cs typeface="Tahoma"/>
              </a:rPr>
              <a:t> </a:t>
            </a:r>
            <a:r>
              <a:rPr lang="en-US" sz="1400" spc="114" dirty="0">
                <a:latin typeface="Tahoma"/>
                <a:cs typeface="Tahoma"/>
              </a:rPr>
              <a:t>.NET</a:t>
            </a:r>
            <a:r>
              <a:rPr lang="en-US" sz="1400" spc="-75" dirty="0">
                <a:latin typeface="Tahoma"/>
                <a:cs typeface="Tahoma"/>
              </a:rPr>
              <a:t> </a:t>
            </a:r>
            <a:r>
              <a:rPr lang="en-US" sz="1400" spc="145" dirty="0">
                <a:latin typeface="Tahoma"/>
                <a:cs typeface="Tahoma"/>
              </a:rPr>
              <a:t>developers</a:t>
            </a:r>
            <a:r>
              <a:rPr lang="en-US" sz="1400" spc="-80" dirty="0">
                <a:latin typeface="Tahoma"/>
                <a:cs typeface="Tahoma"/>
              </a:rPr>
              <a:t> </a:t>
            </a:r>
            <a:r>
              <a:rPr lang="en-US" sz="1400" spc="120" dirty="0">
                <a:latin typeface="Tahoma"/>
                <a:cs typeface="Tahoma"/>
              </a:rPr>
              <a:t>to</a:t>
            </a:r>
            <a:r>
              <a:rPr lang="en-US" sz="1400" spc="-80" dirty="0">
                <a:latin typeface="Tahoma"/>
                <a:cs typeface="Tahoma"/>
              </a:rPr>
              <a:t> </a:t>
            </a:r>
            <a:r>
              <a:rPr lang="en-US" sz="1400" spc="135" dirty="0">
                <a:latin typeface="Tahoma"/>
                <a:cs typeface="Tahoma"/>
              </a:rPr>
              <a:t>work</a:t>
            </a:r>
            <a:r>
              <a:rPr lang="en-US" sz="1400" spc="-75" dirty="0">
                <a:latin typeface="Tahoma"/>
                <a:cs typeface="Tahoma"/>
              </a:rPr>
              <a:t> </a:t>
            </a:r>
            <a:r>
              <a:rPr lang="en-US" sz="1400" spc="105" dirty="0">
                <a:latin typeface="Tahoma"/>
                <a:cs typeface="Tahoma"/>
              </a:rPr>
              <a:t>with</a:t>
            </a:r>
            <a:r>
              <a:rPr lang="en-US" sz="1400" spc="-80" dirty="0">
                <a:latin typeface="Tahoma"/>
                <a:cs typeface="Tahoma"/>
              </a:rPr>
              <a:t> </a:t>
            </a:r>
            <a:r>
              <a:rPr lang="en-US" sz="1400" spc="120" dirty="0">
                <a:latin typeface="Tahoma"/>
                <a:cs typeface="Tahoma"/>
              </a:rPr>
              <a:t>a</a:t>
            </a:r>
            <a:r>
              <a:rPr lang="en-US" sz="1400" spc="-75" dirty="0">
                <a:latin typeface="Tahoma"/>
                <a:cs typeface="Tahoma"/>
              </a:rPr>
              <a:t> </a:t>
            </a:r>
            <a:r>
              <a:rPr lang="en-US" sz="1400" spc="155" dirty="0">
                <a:latin typeface="Tahoma"/>
                <a:cs typeface="Tahoma"/>
              </a:rPr>
              <a:t>database</a:t>
            </a:r>
            <a:r>
              <a:rPr lang="en-US" sz="1400" spc="-80" dirty="0">
                <a:latin typeface="Tahoma"/>
                <a:cs typeface="Tahoma"/>
              </a:rPr>
              <a:t> </a:t>
            </a:r>
            <a:r>
              <a:rPr lang="en-US" sz="1400" spc="110" dirty="0">
                <a:latin typeface="Tahoma"/>
                <a:cs typeface="Tahoma"/>
              </a:rPr>
              <a:t>using</a:t>
            </a:r>
            <a:r>
              <a:rPr lang="en-US" sz="1400" spc="-75" dirty="0">
                <a:latin typeface="Tahoma"/>
                <a:cs typeface="Tahoma"/>
              </a:rPr>
              <a:t> </a:t>
            </a:r>
            <a:r>
              <a:rPr lang="en-US" sz="1400" spc="114" dirty="0">
                <a:latin typeface="Tahoma"/>
                <a:cs typeface="Tahoma"/>
              </a:rPr>
              <a:t>.NET</a:t>
            </a:r>
            <a:r>
              <a:rPr lang="en-US" sz="1400" spc="-80" dirty="0">
                <a:latin typeface="Tahoma"/>
                <a:cs typeface="Tahoma"/>
              </a:rPr>
              <a:t> </a:t>
            </a:r>
            <a:r>
              <a:rPr lang="en-US" sz="1400" spc="100" dirty="0">
                <a:latin typeface="Tahoma"/>
                <a:cs typeface="Tahoma"/>
              </a:rPr>
              <a:t>objects.</a:t>
            </a:r>
            <a:endParaRPr lang="en-US" sz="1400" dirty="0">
              <a:latin typeface="Tahoma"/>
              <a:cs typeface="Tahoma"/>
            </a:endParaRPr>
          </a:p>
          <a:p>
            <a:pPr marL="200660" marR="5080" indent="377825">
              <a:lnSpc>
                <a:spcPct val="102499"/>
              </a:lnSpc>
              <a:buChar char="•"/>
              <a:tabLst>
                <a:tab pos="578485" algn="l"/>
              </a:tabLst>
            </a:pPr>
            <a:r>
              <a:rPr lang="en-US" sz="1400" spc="95" dirty="0">
                <a:latin typeface="Tahoma"/>
                <a:cs typeface="Tahoma"/>
              </a:rPr>
              <a:t>Eliminates</a:t>
            </a:r>
            <a:r>
              <a:rPr lang="en-US" sz="1400" spc="-75" dirty="0">
                <a:latin typeface="Tahoma"/>
                <a:cs typeface="Tahoma"/>
              </a:rPr>
              <a:t> </a:t>
            </a:r>
            <a:r>
              <a:rPr lang="en-US" sz="1400" spc="114" dirty="0">
                <a:latin typeface="Tahoma"/>
                <a:cs typeface="Tahoma"/>
              </a:rPr>
              <a:t>the</a:t>
            </a:r>
            <a:r>
              <a:rPr lang="en-US" sz="1400" spc="-75" dirty="0">
                <a:latin typeface="Tahoma"/>
                <a:cs typeface="Tahoma"/>
              </a:rPr>
              <a:t> </a:t>
            </a:r>
            <a:r>
              <a:rPr lang="en-US" sz="1400" spc="150" dirty="0">
                <a:latin typeface="Tahoma"/>
                <a:cs typeface="Tahoma"/>
              </a:rPr>
              <a:t>need</a:t>
            </a:r>
            <a:r>
              <a:rPr lang="en-US" sz="1400" spc="-75" dirty="0">
                <a:latin typeface="Tahoma"/>
                <a:cs typeface="Tahoma"/>
              </a:rPr>
              <a:t> </a:t>
            </a:r>
            <a:r>
              <a:rPr lang="en-US" sz="1400" spc="105" dirty="0">
                <a:latin typeface="Tahoma"/>
                <a:cs typeface="Tahoma"/>
              </a:rPr>
              <a:t>for</a:t>
            </a:r>
            <a:r>
              <a:rPr lang="en-US" sz="1400" spc="-75" dirty="0">
                <a:latin typeface="Tahoma"/>
                <a:cs typeface="Tahoma"/>
              </a:rPr>
              <a:t> </a:t>
            </a:r>
            <a:r>
              <a:rPr lang="en-US" sz="1400" spc="140" dirty="0">
                <a:latin typeface="Tahoma"/>
                <a:cs typeface="Tahoma"/>
              </a:rPr>
              <a:t>most</a:t>
            </a:r>
            <a:r>
              <a:rPr lang="en-US" sz="1400" spc="-75" dirty="0">
                <a:latin typeface="Tahoma"/>
                <a:cs typeface="Tahoma"/>
              </a:rPr>
              <a:t> </a:t>
            </a:r>
            <a:r>
              <a:rPr lang="en-US" sz="1400" spc="145" dirty="0">
                <a:latin typeface="Tahoma"/>
                <a:cs typeface="Tahoma"/>
              </a:rPr>
              <a:t>of</a:t>
            </a:r>
            <a:r>
              <a:rPr lang="en-US" sz="1400" spc="-75" dirty="0">
                <a:latin typeface="Tahoma"/>
                <a:cs typeface="Tahoma"/>
              </a:rPr>
              <a:t> </a:t>
            </a:r>
            <a:r>
              <a:rPr lang="en-US" sz="1400" spc="114" dirty="0">
                <a:latin typeface="Tahoma"/>
                <a:cs typeface="Tahoma"/>
              </a:rPr>
              <a:t>the</a:t>
            </a:r>
            <a:r>
              <a:rPr lang="en-US" sz="1400" spc="-75" dirty="0">
                <a:latin typeface="Tahoma"/>
                <a:cs typeface="Tahoma"/>
              </a:rPr>
              <a:t> </a:t>
            </a:r>
            <a:r>
              <a:rPr lang="en-US" sz="1400" spc="160" dirty="0">
                <a:latin typeface="Tahoma"/>
                <a:cs typeface="Tahoma"/>
              </a:rPr>
              <a:t>data-</a:t>
            </a:r>
            <a:r>
              <a:rPr lang="en-US" sz="1400" spc="215" dirty="0">
                <a:latin typeface="Tahoma"/>
                <a:cs typeface="Tahoma"/>
              </a:rPr>
              <a:t>access</a:t>
            </a:r>
            <a:r>
              <a:rPr lang="en-US" sz="1400" spc="-75" dirty="0">
                <a:latin typeface="Tahoma"/>
                <a:cs typeface="Tahoma"/>
              </a:rPr>
              <a:t> </a:t>
            </a:r>
            <a:r>
              <a:rPr lang="en-US" sz="1400" spc="200" dirty="0">
                <a:latin typeface="Tahoma"/>
                <a:cs typeface="Tahoma"/>
              </a:rPr>
              <a:t>code</a:t>
            </a:r>
            <a:r>
              <a:rPr lang="en-US" sz="1400" spc="-75" dirty="0">
                <a:latin typeface="Tahoma"/>
                <a:cs typeface="Tahoma"/>
              </a:rPr>
              <a:t> </a:t>
            </a:r>
            <a:r>
              <a:rPr lang="en-US" sz="1400" spc="100" dirty="0">
                <a:latin typeface="Tahoma"/>
                <a:cs typeface="Tahoma"/>
              </a:rPr>
              <a:t>that</a:t>
            </a:r>
            <a:r>
              <a:rPr lang="en-US" sz="1400" spc="-75" dirty="0">
                <a:latin typeface="Tahoma"/>
                <a:cs typeface="Tahoma"/>
              </a:rPr>
              <a:t> </a:t>
            </a:r>
            <a:r>
              <a:rPr lang="en-US" sz="1400" spc="120" dirty="0">
                <a:latin typeface="Tahoma"/>
                <a:cs typeface="Tahoma"/>
              </a:rPr>
              <a:t>typically</a:t>
            </a:r>
            <a:r>
              <a:rPr lang="en-US" sz="1400" spc="-75" dirty="0">
                <a:latin typeface="Tahoma"/>
                <a:cs typeface="Tahoma"/>
              </a:rPr>
              <a:t> </a:t>
            </a:r>
            <a:r>
              <a:rPr lang="en-US" sz="1400" spc="165" dirty="0">
                <a:latin typeface="Tahoma"/>
                <a:cs typeface="Tahoma"/>
              </a:rPr>
              <a:t>needs</a:t>
            </a:r>
            <a:r>
              <a:rPr lang="en-US" sz="1400" spc="-75" dirty="0">
                <a:latin typeface="Tahoma"/>
                <a:cs typeface="Tahoma"/>
              </a:rPr>
              <a:t> </a:t>
            </a:r>
            <a:r>
              <a:rPr lang="en-US" sz="1400" spc="120" dirty="0">
                <a:latin typeface="Tahoma"/>
                <a:cs typeface="Tahoma"/>
              </a:rPr>
              <a:t>to</a:t>
            </a:r>
            <a:r>
              <a:rPr lang="en-US" sz="1400" spc="-75" dirty="0">
                <a:latin typeface="Tahoma"/>
                <a:cs typeface="Tahoma"/>
              </a:rPr>
              <a:t> </a:t>
            </a:r>
            <a:r>
              <a:rPr lang="en-US" sz="1400" spc="180" dirty="0">
                <a:latin typeface="Tahoma"/>
                <a:cs typeface="Tahoma"/>
              </a:rPr>
              <a:t>be</a:t>
            </a:r>
            <a:r>
              <a:rPr lang="en-US" sz="1400" spc="-75" dirty="0">
                <a:latin typeface="Tahoma"/>
                <a:cs typeface="Tahoma"/>
              </a:rPr>
              <a:t> </a:t>
            </a:r>
            <a:r>
              <a:rPr lang="en-US" sz="1400" spc="65" dirty="0">
                <a:latin typeface="Tahoma"/>
                <a:cs typeface="Tahoma"/>
              </a:rPr>
              <a:t>written.</a:t>
            </a:r>
          </a:p>
          <a:p>
            <a:pPr marL="200660" marR="5080">
              <a:lnSpc>
                <a:spcPct val="102499"/>
              </a:lnSpc>
              <a:tabLst>
                <a:tab pos="578485" algn="l"/>
              </a:tabLst>
            </a:pPr>
            <a:r>
              <a:rPr lang="en-US" sz="1400" spc="155" dirty="0">
                <a:latin typeface="Tahoma"/>
                <a:cs typeface="Tahoma"/>
              </a:rPr>
              <a:t>EF</a:t>
            </a:r>
            <a:r>
              <a:rPr lang="en-US" sz="1400" spc="-85" dirty="0">
                <a:latin typeface="Tahoma"/>
                <a:cs typeface="Tahoma"/>
              </a:rPr>
              <a:t> </a:t>
            </a:r>
            <a:r>
              <a:rPr lang="en-US" sz="1400" spc="180" dirty="0">
                <a:latin typeface="Tahoma"/>
                <a:cs typeface="Tahoma"/>
              </a:rPr>
              <a:t>Core</a:t>
            </a:r>
            <a:r>
              <a:rPr lang="en-US" sz="1400" spc="-85" dirty="0">
                <a:latin typeface="Tahoma"/>
                <a:cs typeface="Tahoma"/>
              </a:rPr>
              <a:t> </a:t>
            </a:r>
            <a:r>
              <a:rPr lang="en-US" sz="1400" spc="140" dirty="0">
                <a:latin typeface="Tahoma"/>
                <a:cs typeface="Tahoma"/>
              </a:rPr>
              <a:t>supports</a:t>
            </a:r>
            <a:r>
              <a:rPr lang="en-US" sz="1400" spc="-85" dirty="0">
                <a:latin typeface="Tahoma"/>
                <a:cs typeface="Tahoma"/>
              </a:rPr>
              <a:t> </a:t>
            </a:r>
            <a:r>
              <a:rPr lang="en-US" sz="1400" spc="120" dirty="0">
                <a:latin typeface="Tahoma"/>
                <a:cs typeface="Tahoma"/>
              </a:rPr>
              <a:t>many</a:t>
            </a:r>
            <a:r>
              <a:rPr lang="en-US" sz="1400" spc="-85" dirty="0">
                <a:latin typeface="Tahoma"/>
                <a:cs typeface="Tahoma"/>
              </a:rPr>
              <a:t> </a:t>
            </a:r>
            <a:r>
              <a:rPr lang="en-US" sz="1400" spc="155" dirty="0">
                <a:latin typeface="Tahoma"/>
                <a:cs typeface="Tahoma"/>
              </a:rPr>
              <a:t>database</a:t>
            </a:r>
            <a:r>
              <a:rPr lang="en-US" sz="1400" spc="-85" dirty="0">
                <a:latin typeface="Tahoma"/>
                <a:cs typeface="Tahoma"/>
              </a:rPr>
              <a:t> </a:t>
            </a:r>
            <a:r>
              <a:rPr lang="en-US" sz="1400" spc="95" dirty="0">
                <a:latin typeface="Tahoma"/>
                <a:cs typeface="Tahoma"/>
              </a:rPr>
              <a:t>engines,</a:t>
            </a:r>
            <a:endParaRPr lang="en-US" sz="1400" dirty="0">
              <a:latin typeface="Tahoma"/>
              <a:cs typeface="Tahoma"/>
            </a:endParaRPr>
          </a:p>
        </p:txBody>
      </p:sp>
    </p:spTree>
    <p:extLst>
      <p:ext uri="{BB962C8B-B14F-4D97-AF65-F5344CB8AC3E}">
        <p14:creationId xmlns:p14="http://schemas.microsoft.com/office/powerpoint/2010/main" val="3907490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2" y="702156"/>
            <a:ext cx="11029616" cy="1013800"/>
          </a:xfrm>
        </p:spPr>
        <p:txBody>
          <a:bodyPr anchor="b">
            <a:normAutofit/>
          </a:bodyPr>
          <a:lstStyle/>
          <a:p>
            <a:r>
              <a:rPr lang="en-US"/>
              <a:t>Introduction</a:t>
            </a:r>
          </a:p>
        </p:txBody>
      </p:sp>
      <p:sp>
        <p:nvSpPr>
          <p:cNvPr id="4" name="Content Placeholder 3">
            <a:extLst>
              <a:ext uri="{FF2B5EF4-FFF2-40B4-BE49-F238E27FC236}">
                <a16:creationId xmlns:a16="http://schemas.microsoft.com/office/drawing/2014/main" id="{EB9EC00B-90F0-4238-994B-A9DCB55F27B4}"/>
              </a:ext>
            </a:extLst>
          </p:cNvPr>
          <p:cNvSpPr>
            <a:spLocks noGrp="1"/>
          </p:cNvSpPr>
          <p:nvPr>
            <p:ph idx="1"/>
          </p:nvPr>
        </p:nvSpPr>
        <p:spPr/>
        <p:txBody>
          <a:bodyPr>
            <a:noAutofit/>
          </a:bodyPr>
          <a:lstStyle/>
          <a:p>
            <a:pPr marL="0" indent="0">
              <a:lnSpc>
                <a:spcPct val="150000"/>
              </a:lnSpc>
              <a:buSzPct val="98000"/>
              <a:buNone/>
            </a:pPr>
            <a:r>
              <a:rPr lang="en-US" sz="2500" dirty="0"/>
              <a:t>Crowdsourcing is the practice of obtaining services, ideas, or content by involving a large group of people, particularly via the internet. It offers a way to harness the collective intelligence and skills of a diverse group of people to solve problems and complete tasks. </a:t>
            </a:r>
          </a:p>
          <a:p>
            <a:pPr marL="0" indent="0">
              <a:buSzPct val="98000"/>
              <a:buNone/>
            </a:pPr>
            <a:endParaRPr lang="en-US" sz="2500" dirty="0"/>
          </a:p>
        </p:txBody>
      </p:sp>
    </p:spTree>
    <p:extLst>
      <p:ext uri="{BB962C8B-B14F-4D97-AF65-F5344CB8AC3E}">
        <p14:creationId xmlns:p14="http://schemas.microsoft.com/office/powerpoint/2010/main" val="2419881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E146-1BC4-47C2-8158-891D8C1F2D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923DB0C-0D93-4DE3-870B-6AFF780DA173}"/>
              </a:ext>
            </a:extLst>
          </p:cNvPr>
          <p:cNvSpPr>
            <a:spLocks noGrp="1"/>
          </p:cNvSpPr>
          <p:nvPr>
            <p:ph idx="1"/>
          </p:nvPr>
        </p:nvSpPr>
        <p:spPr>
          <a:xfrm>
            <a:off x="581193" y="2357661"/>
            <a:ext cx="11029615" cy="3678303"/>
          </a:xfrm>
        </p:spPr>
        <p:txBody>
          <a:bodyPr>
            <a:normAutofit lnSpcReduction="10000"/>
          </a:bodyPr>
          <a:lstStyle/>
          <a:p>
            <a:pPr>
              <a:buSzPct val="98000"/>
              <a:buFont typeface="Wingdings" panose="05000000000000000000" pitchFamily="2" charset="2"/>
              <a:buChar char="§"/>
            </a:pPr>
            <a:r>
              <a:rPr lang="en-US" sz="2500" dirty="0"/>
              <a:t>The Problem :  </a:t>
            </a:r>
            <a:endParaRPr lang="ar-EG" sz="2500" dirty="0"/>
          </a:p>
          <a:p>
            <a:pPr marL="0" indent="0">
              <a:buSzPct val="98000"/>
              <a:buNone/>
            </a:pPr>
            <a:r>
              <a:rPr lang="en-US" sz="2200" dirty="0"/>
              <a:t>Many businesses and individuals require specific skills and expertise for their projects, but hiring full-time employees may not be practical or cost-effective. Moreover, talented freelancers often struggle to find quality work and clients that match their skills.</a:t>
            </a:r>
          </a:p>
          <a:p>
            <a:pPr>
              <a:buSzPct val="98000"/>
              <a:buFont typeface="Wingdings" panose="05000000000000000000" pitchFamily="2" charset="2"/>
              <a:buChar char="§"/>
            </a:pPr>
            <a:endParaRPr lang="en-US" sz="2500" dirty="0"/>
          </a:p>
          <a:p>
            <a:pPr>
              <a:buSzPct val="98000"/>
              <a:buFont typeface="Wingdings" panose="05000000000000000000" pitchFamily="2" charset="2"/>
              <a:buChar char="§"/>
            </a:pPr>
            <a:r>
              <a:rPr lang="en-US" sz="2500" dirty="0"/>
              <a:t>The Solution </a:t>
            </a:r>
            <a:r>
              <a:rPr lang="ar-EG" sz="2500" dirty="0"/>
              <a:t>:</a:t>
            </a:r>
          </a:p>
          <a:p>
            <a:pPr marL="0" indent="0">
              <a:buSzPct val="98000"/>
              <a:buNone/>
            </a:pPr>
            <a:r>
              <a:rPr lang="en-US" sz="2200" dirty="0"/>
              <a:t>Our freelancing platform, like Upwork, connects clients with freelancers who have the skills they need. Clients can easily find and hire skilled workers, while freelancers can showcase their skills and land quality projects</a:t>
            </a:r>
          </a:p>
        </p:txBody>
      </p:sp>
    </p:spTree>
    <p:extLst>
      <p:ext uri="{BB962C8B-B14F-4D97-AF65-F5344CB8AC3E}">
        <p14:creationId xmlns:p14="http://schemas.microsoft.com/office/powerpoint/2010/main" val="2089871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(Client)</a:t>
            </a:r>
          </a:p>
        </p:txBody>
      </p:sp>
      <p:sp>
        <p:nvSpPr>
          <p:cNvPr id="6" name="Content Placeholder 2">
            <a:extLst>
              <a:ext uri="{FF2B5EF4-FFF2-40B4-BE49-F238E27FC236}">
                <a16:creationId xmlns:a16="http://schemas.microsoft.com/office/drawing/2014/main" id="{5C9F2946-29AF-66B1-9FA0-E73B691E906B}"/>
              </a:ext>
            </a:extLst>
          </p:cNvPr>
          <p:cNvSpPr>
            <a:spLocks noGrp="1"/>
          </p:cNvSpPr>
          <p:nvPr/>
        </p:nvSpPr>
        <p:spPr>
          <a:xfrm>
            <a:off x="838200" y="2267572"/>
            <a:ext cx="10515600" cy="501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sp>
        <p:nvSpPr>
          <p:cNvPr id="13" name="Rectangle: Rounded Corners 12">
            <a:extLst>
              <a:ext uri="{FF2B5EF4-FFF2-40B4-BE49-F238E27FC236}">
                <a16:creationId xmlns:a16="http://schemas.microsoft.com/office/drawing/2014/main" id="{1390FBEA-BD5F-1A4A-E224-297C4F001665}"/>
              </a:ext>
            </a:extLst>
          </p:cNvPr>
          <p:cNvSpPr/>
          <p:nvPr/>
        </p:nvSpPr>
        <p:spPr>
          <a:xfrm>
            <a:off x="968828" y="2824223"/>
            <a:ext cx="3107232" cy="1201015"/>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As Client I Want Manage My Personal Info</a:t>
            </a:r>
          </a:p>
        </p:txBody>
      </p:sp>
      <p:sp>
        <p:nvSpPr>
          <p:cNvPr id="14" name="TextBox 5">
            <a:extLst>
              <a:ext uri="{FF2B5EF4-FFF2-40B4-BE49-F238E27FC236}">
                <a16:creationId xmlns:a16="http://schemas.microsoft.com/office/drawing/2014/main" id="{034552DB-EAB4-4CA4-2BA3-4E1892B72A28}"/>
              </a:ext>
            </a:extLst>
          </p:cNvPr>
          <p:cNvSpPr txBox="1"/>
          <p:nvPr/>
        </p:nvSpPr>
        <p:spPr>
          <a:xfrm>
            <a:off x="6543508" y="2824909"/>
            <a:ext cx="4895386" cy="1200329"/>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Details</a:t>
            </a:r>
          </a:p>
          <a:p>
            <a:pPr marL="285750" indent="-285750">
              <a:buFont typeface="Arial" panose="020B0604020202020204" pitchFamily="34" charset="0"/>
              <a:buChar char="•"/>
            </a:pPr>
            <a:r>
              <a:rPr lang="en-US" dirty="0"/>
              <a:t>Edit my private Info.</a:t>
            </a:r>
          </a:p>
          <a:p>
            <a:pPr marL="285750" indent="-285750">
              <a:buFont typeface="Arial" panose="020B0604020202020204" pitchFamily="34" charset="0"/>
              <a:buChar char="•"/>
            </a:pPr>
            <a:r>
              <a:rPr lang="en-US" dirty="0"/>
              <a:t>View Personal Info</a:t>
            </a:r>
          </a:p>
          <a:p>
            <a:pPr marL="285750" indent="-285750">
              <a:buFont typeface="Arial" panose="020B0604020202020204" pitchFamily="34" charset="0"/>
              <a:buChar char="•"/>
            </a:pPr>
            <a:r>
              <a:rPr lang="en-US" dirty="0"/>
              <a:t>Update Personal Info.</a:t>
            </a:r>
          </a:p>
        </p:txBody>
      </p:sp>
      <p:cxnSp>
        <p:nvCxnSpPr>
          <p:cNvPr id="15" name="Straight Connector 14">
            <a:extLst>
              <a:ext uri="{FF2B5EF4-FFF2-40B4-BE49-F238E27FC236}">
                <a16:creationId xmlns:a16="http://schemas.microsoft.com/office/drawing/2014/main" id="{FD63B3A0-9418-58B1-F5ED-565A92443497}"/>
              </a:ext>
            </a:extLst>
          </p:cNvPr>
          <p:cNvCxnSpPr>
            <a:cxnSpLocks/>
            <a:stCxn id="13" idx="3"/>
            <a:endCxn id="14" idx="1"/>
          </p:cNvCxnSpPr>
          <p:nvPr/>
        </p:nvCxnSpPr>
        <p:spPr>
          <a:xfrm>
            <a:off x="4076060" y="3424731"/>
            <a:ext cx="2467448" cy="343"/>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5F0AD61-0E39-911E-5E3C-2C5352333A10}"/>
              </a:ext>
            </a:extLst>
          </p:cNvPr>
          <p:cNvPicPr>
            <a:picLocks noChangeAspect="1"/>
          </p:cNvPicPr>
          <p:nvPr/>
        </p:nvPicPr>
        <p:blipFill>
          <a:blip r:embed="rId2"/>
          <a:stretch>
            <a:fillRect/>
          </a:stretch>
        </p:blipFill>
        <p:spPr>
          <a:xfrm>
            <a:off x="968828" y="4531859"/>
            <a:ext cx="3017782" cy="1201016"/>
          </a:xfrm>
          <a:prstGeom prst="rect">
            <a:avLst/>
          </a:prstGeom>
        </p:spPr>
      </p:pic>
      <p:pic>
        <p:nvPicPr>
          <p:cNvPr id="17" name="Picture 16">
            <a:extLst>
              <a:ext uri="{FF2B5EF4-FFF2-40B4-BE49-F238E27FC236}">
                <a16:creationId xmlns:a16="http://schemas.microsoft.com/office/drawing/2014/main" id="{79C45471-5BA9-EDF2-9F97-45751FAC6CA9}"/>
              </a:ext>
            </a:extLst>
          </p:cNvPr>
          <p:cNvPicPr>
            <a:picLocks noChangeAspect="1"/>
          </p:cNvPicPr>
          <p:nvPr/>
        </p:nvPicPr>
        <p:blipFill>
          <a:blip r:embed="rId3"/>
          <a:stretch>
            <a:fillRect/>
          </a:stretch>
        </p:blipFill>
        <p:spPr>
          <a:xfrm>
            <a:off x="6543508" y="4469757"/>
            <a:ext cx="4940920" cy="1316850"/>
          </a:xfrm>
          <a:prstGeom prst="rect">
            <a:avLst/>
          </a:prstGeom>
        </p:spPr>
      </p:pic>
      <p:cxnSp>
        <p:nvCxnSpPr>
          <p:cNvPr id="18" name="Straight Connector 17">
            <a:extLst>
              <a:ext uri="{FF2B5EF4-FFF2-40B4-BE49-F238E27FC236}">
                <a16:creationId xmlns:a16="http://schemas.microsoft.com/office/drawing/2014/main" id="{69A9AF66-4C46-DA82-F7B9-2E224653F6A8}"/>
              </a:ext>
            </a:extLst>
          </p:cNvPr>
          <p:cNvCxnSpPr>
            <a:cxnSpLocks/>
            <a:stCxn id="16" idx="3"/>
            <a:endCxn id="17" idx="1"/>
          </p:cNvCxnSpPr>
          <p:nvPr/>
        </p:nvCxnSpPr>
        <p:spPr>
          <a:xfrm flipV="1">
            <a:off x="3986610" y="5128182"/>
            <a:ext cx="2556898" cy="41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32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(Client) – cont.</a:t>
            </a:r>
          </a:p>
        </p:txBody>
      </p:sp>
      <p:sp>
        <p:nvSpPr>
          <p:cNvPr id="13" name="Content Placeholder 2">
            <a:extLst>
              <a:ext uri="{FF2B5EF4-FFF2-40B4-BE49-F238E27FC236}">
                <a16:creationId xmlns:a16="http://schemas.microsoft.com/office/drawing/2014/main" id="{1A56AFEE-58E0-DCF3-B8D5-5ED8E9FD2DAD}"/>
              </a:ext>
            </a:extLst>
          </p:cNvPr>
          <p:cNvSpPr>
            <a:spLocks noGrp="1"/>
          </p:cNvSpPr>
          <p:nvPr/>
        </p:nvSpPr>
        <p:spPr>
          <a:xfrm>
            <a:off x="935754" y="1943396"/>
            <a:ext cx="10515600" cy="5082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sp>
        <p:nvSpPr>
          <p:cNvPr id="14" name="Rectangle: Rounded Corners 13">
            <a:extLst>
              <a:ext uri="{FF2B5EF4-FFF2-40B4-BE49-F238E27FC236}">
                <a16:creationId xmlns:a16="http://schemas.microsoft.com/office/drawing/2014/main" id="{0D02F05C-BD49-037A-F52C-637C1CC61565}"/>
              </a:ext>
            </a:extLst>
          </p:cNvPr>
          <p:cNvSpPr/>
          <p:nvPr/>
        </p:nvSpPr>
        <p:spPr>
          <a:xfrm>
            <a:off x="1058420" y="2877643"/>
            <a:ext cx="2999679" cy="1218946"/>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As Client I Want to Job Postings</a:t>
            </a:r>
          </a:p>
        </p:txBody>
      </p:sp>
      <p:sp>
        <p:nvSpPr>
          <p:cNvPr id="15" name="TextBox 23">
            <a:extLst>
              <a:ext uri="{FF2B5EF4-FFF2-40B4-BE49-F238E27FC236}">
                <a16:creationId xmlns:a16="http://schemas.microsoft.com/office/drawing/2014/main" id="{8C4EA847-4918-8BCF-D704-40A826D03CA0}"/>
              </a:ext>
            </a:extLst>
          </p:cNvPr>
          <p:cNvSpPr txBox="1"/>
          <p:nvPr/>
        </p:nvSpPr>
        <p:spPr>
          <a:xfrm>
            <a:off x="6080185" y="2194454"/>
            <a:ext cx="5371169" cy="2585323"/>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Details</a:t>
            </a:r>
          </a:p>
          <a:p>
            <a:pPr marL="285750" indent="-285750">
              <a:buFont typeface="Arial" panose="020B0604020202020204" pitchFamily="34" charset="0"/>
              <a:buChar char="•"/>
            </a:pPr>
            <a:r>
              <a:rPr lang="en-GB" b="0" i="0" dirty="0">
                <a:effectLst/>
                <a:latin typeface="Söhne"/>
              </a:rPr>
              <a:t>When the user clicks on a job posting</a:t>
            </a:r>
            <a:endParaRPr lang="en-US" b="0" i="0" dirty="0">
              <a:effectLst/>
              <a:latin typeface="Söhne"/>
            </a:endParaRPr>
          </a:p>
          <a:p>
            <a:pPr marL="285750" indent="-285750">
              <a:buFont typeface="Arial" panose="020B0604020202020204" pitchFamily="34" charset="0"/>
              <a:buChar char="•"/>
            </a:pPr>
            <a:r>
              <a:rPr lang="en-GB" b="0" i="0" dirty="0">
                <a:effectLst/>
                <a:latin typeface="Söhne"/>
              </a:rPr>
              <a:t>they are taken to the job details page</a:t>
            </a:r>
          </a:p>
          <a:p>
            <a:pPr marL="285750" indent="-285750">
              <a:buFont typeface="Arial" panose="020B0604020202020204" pitchFamily="34" charset="0"/>
              <a:buChar char="•"/>
            </a:pPr>
            <a:r>
              <a:rPr lang="en-GB" b="0" i="0" dirty="0">
                <a:effectLst/>
                <a:latin typeface="Söhne"/>
              </a:rPr>
              <a:t>he job details page includes information such as the job title, job description, required skills, and pay rate.</a:t>
            </a:r>
          </a:p>
          <a:p>
            <a:pPr marL="285750" indent="-285750">
              <a:buFont typeface="Arial" panose="020B0604020202020204" pitchFamily="34" charset="0"/>
              <a:buChar char="•"/>
            </a:pPr>
            <a:r>
              <a:rPr lang="en-GB" dirty="0">
                <a:latin typeface="Söhne"/>
              </a:rPr>
              <a:t>Manage the Job Posting (Update-Delete-Remove)</a:t>
            </a:r>
          </a:p>
          <a:p>
            <a:pPr marL="285750" indent="-285750">
              <a:buFont typeface="Arial" panose="020B0604020202020204" pitchFamily="34" charset="0"/>
              <a:buChar char="•"/>
            </a:pPr>
            <a:r>
              <a:rPr lang="en-GB" dirty="0">
                <a:latin typeface="Söhne"/>
              </a:rPr>
              <a:t>Poster </a:t>
            </a:r>
            <a:r>
              <a:rPr lang="en-GB" b="0" i="0" dirty="0">
                <a:effectLst/>
                <a:latin typeface="Söhne"/>
              </a:rPr>
              <a:t>cover letter and any other relevant information</a:t>
            </a:r>
            <a:r>
              <a:rPr lang="en-GB" b="0" i="0" dirty="0">
                <a:solidFill>
                  <a:srgbClr val="D1D5DB"/>
                </a:solidFill>
                <a:effectLst/>
                <a:latin typeface="Söhne"/>
              </a:rPr>
              <a:t>.</a:t>
            </a:r>
            <a:endParaRPr lang="en-US" dirty="0"/>
          </a:p>
        </p:txBody>
      </p:sp>
      <p:pic>
        <p:nvPicPr>
          <p:cNvPr id="17" name="Picture 16">
            <a:extLst>
              <a:ext uri="{FF2B5EF4-FFF2-40B4-BE49-F238E27FC236}">
                <a16:creationId xmlns:a16="http://schemas.microsoft.com/office/drawing/2014/main" id="{2AF3E19B-705C-AC71-A5C9-5E3ECC83A8A8}"/>
              </a:ext>
            </a:extLst>
          </p:cNvPr>
          <p:cNvPicPr>
            <a:picLocks noChangeAspect="1"/>
          </p:cNvPicPr>
          <p:nvPr/>
        </p:nvPicPr>
        <p:blipFill>
          <a:blip r:embed="rId2"/>
          <a:stretch>
            <a:fillRect/>
          </a:stretch>
        </p:blipFill>
        <p:spPr>
          <a:xfrm>
            <a:off x="1046414" y="5208209"/>
            <a:ext cx="3011685" cy="1004297"/>
          </a:xfrm>
          <a:prstGeom prst="rect">
            <a:avLst/>
          </a:prstGeom>
        </p:spPr>
      </p:pic>
      <p:pic>
        <p:nvPicPr>
          <p:cNvPr id="18" name="Picture 17">
            <a:extLst>
              <a:ext uri="{FF2B5EF4-FFF2-40B4-BE49-F238E27FC236}">
                <a16:creationId xmlns:a16="http://schemas.microsoft.com/office/drawing/2014/main" id="{DEF9C3FD-EB4C-809C-8246-D4FFE452B337}"/>
              </a:ext>
            </a:extLst>
          </p:cNvPr>
          <p:cNvPicPr>
            <a:picLocks noChangeAspect="1"/>
          </p:cNvPicPr>
          <p:nvPr/>
        </p:nvPicPr>
        <p:blipFill>
          <a:blip r:embed="rId3"/>
          <a:stretch>
            <a:fillRect/>
          </a:stretch>
        </p:blipFill>
        <p:spPr>
          <a:xfrm>
            <a:off x="6078001" y="5112898"/>
            <a:ext cx="5371169" cy="1194920"/>
          </a:xfrm>
          <a:prstGeom prst="rect">
            <a:avLst/>
          </a:prstGeom>
        </p:spPr>
      </p:pic>
      <p:cxnSp>
        <p:nvCxnSpPr>
          <p:cNvPr id="21" name="Straight Arrow Connector 20">
            <a:extLst>
              <a:ext uri="{FF2B5EF4-FFF2-40B4-BE49-F238E27FC236}">
                <a16:creationId xmlns:a16="http://schemas.microsoft.com/office/drawing/2014/main" id="{FD799791-E53F-EFBD-7B9C-BACE68152ED9}"/>
              </a:ext>
            </a:extLst>
          </p:cNvPr>
          <p:cNvCxnSpPr>
            <a:stCxn id="14" idx="3"/>
            <a:endCxn id="15" idx="1"/>
          </p:cNvCxnSpPr>
          <p:nvPr/>
        </p:nvCxnSpPr>
        <p:spPr>
          <a:xfrm>
            <a:off x="4058099" y="3487116"/>
            <a:ext cx="2022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338792-E9AE-2516-AD3A-43D7DBFF9723}"/>
              </a:ext>
            </a:extLst>
          </p:cNvPr>
          <p:cNvCxnSpPr>
            <a:cxnSpLocks/>
            <a:stCxn id="17" idx="3"/>
            <a:endCxn id="18" idx="1"/>
          </p:cNvCxnSpPr>
          <p:nvPr/>
        </p:nvCxnSpPr>
        <p:spPr>
          <a:xfrm>
            <a:off x="4058099" y="5710358"/>
            <a:ext cx="2019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01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(Client) – cont.</a:t>
            </a:r>
          </a:p>
        </p:txBody>
      </p:sp>
      <p:sp>
        <p:nvSpPr>
          <p:cNvPr id="22" name="Content Placeholder 2">
            <a:extLst>
              <a:ext uri="{FF2B5EF4-FFF2-40B4-BE49-F238E27FC236}">
                <a16:creationId xmlns:a16="http://schemas.microsoft.com/office/drawing/2014/main" id="{63330028-944A-39D7-B55D-8AB56CACDFBD}"/>
              </a:ext>
            </a:extLst>
          </p:cNvPr>
          <p:cNvSpPr>
            <a:spLocks noGrp="1"/>
          </p:cNvSpPr>
          <p:nvPr/>
        </p:nvSpPr>
        <p:spPr>
          <a:xfrm>
            <a:off x="838200" y="2129415"/>
            <a:ext cx="10515600" cy="5239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sp>
        <p:nvSpPr>
          <p:cNvPr id="23" name="Rectangle: Rounded Corners 22">
            <a:extLst>
              <a:ext uri="{FF2B5EF4-FFF2-40B4-BE49-F238E27FC236}">
                <a16:creationId xmlns:a16="http://schemas.microsoft.com/office/drawing/2014/main" id="{279AEB01-515E-4098-9095-78315A0B49E3}"/>
              </a:ext>
            </a:extLst>
          </p:cNvPr>
          <p:cNvSpPr/>
          <p:nvPr/>
        </p:nvSpPr>
        <p:spPr>
          <a:xfrm>
            <a:off x="975732" y="5184809"/>
            <a:ext cx="3115326" cy="930055"/>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Review</a:t>
            </a:r>
          </a:p>
        </p:txBody>
      </p:sp>
      <p:sp>
        <p:nvSpPr>
          <p:cNvPr id="24" name="TextBox 16">
            <a:extLst>
              <a:ext uri="{FF2B5EF4-FFF2-40B4-BE49-F238E27FC236}">
                <a16:creationId xmlns:a16="http://schemas.microsoft.com/office/drawing/2014/main" id="{3472B21F-A164-24E1-4FE1-8813EC0E15D8}"/>
              </a:ext>
            </a:extLst>
          </p:cNvPr>
          <p:cNvSpPr txBox="1"/>
          <p:nvPr/>
        </p:nvSpPr>
        <p:spPr>
          <a:xfrm>
            <a:off x="5636941" y="3847885"/>
            <a:ext cx="914400" cy="9144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TextBox 17">
            <a:extLst>
              <a:ext uri="{FF2B5EF4-FFF2-40B4-BE49-F238E27FC236}">
                <a16:creationId xmlns:a16="http://schemas.microsoft.com/office/drawing/2014/main" id="{54D09CB6-BAF4-407D-10CE-988994CC63C1}"/>
              </a:ext>
            </a:extLst>
          </p:cNvPr>
          <p:cNvSpPr txBox="1"/>
          <p:nvPr/>
        </p:nvSpPr>
        <p:spPr>
          <a:xfrm>
            <a:off x="6003810" y="4911173"/>
            <a:ext cx="5366333" cy="1477328"/>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Details</a:t>
            </a:r>
          </a:p>
          <a:p>
            <a:pPr marL="285750" indent="-285750">
              <a:buFont typeface="Arial" panose="020B0604020202020204" pitchFamily="34" charset="0"/>
              <a:buChar char="•"/>
            </a:pPr>
            <a:r>
              <a:rPr lang="en-GB" b="0" i="0" dirty="0">
                <a:effectLst/>
                <a:latin typeface="Söhne"/>
              </a:rPr>
              <a:t>After the project is completed and payment has been released, the Freelancer and Client can leave a review for each other to help build their reputation on the platform</a:t>
            </a:r>
            <a:r>
              <a:rPr lang="en-GB" dirty="0">
                <a:latin typeface="Söhne"/>
              </a:rPr>
              <a:t>.</a:t>
            </a:r>
            <a:endParaRPr lang="en-US" dirty="0"/>
          </a:p>
        </p:txBody>
      </p:sp>
      <p:pic>
        <p:nvPicPr>
          <p:cNvPr id="27" name="Picture 26">
            <a:extLst>
              <a:ext uri="{FF2B5EF4-FFF2-40B4-BE49-F238E27FC236}">
                <a16:creationId xmlns:a16="http://schemas.microsoft.com/office/drawing/2014/main" id="{CF650E88-2BF8-F1CD-7693-4B7F39605E0E}"/>
              </a:ext>
            </a:extLst>
          </p:cNvPr>
          <p:cNvPicPr>
            <a:picLocks noChangeAspect="1"/>
          </p:cNvPicPr>
          <p:nvPr/>
        </p:nvPicPr>
        <p:blipFill>
          <a:blip r:embed="rId2"/>
          <a:stretch>
            <a:fillRect/>
          </a:stretch>
        </p:blipFill>
        <p:spPr>
          <a:xfrm>
            <a:off x="975732" y="2818766"/>
            <a:ext cx="3115326" cy="1213209"/>
          </a:xfrm>
          <a:prstGeom prst="rect">
            <a:avLst/>
          </a:prstGeom>
        </p:spPr>
      </p:pic>
      <p:pic>
        <p:nvPicPr>
          <p:cNvPr id="28" name="Picture 27">
            <a:extLst>
              <a:ext uri="{FF2B5EF4-FFF2-40B4-BE49-F238E27FC236}">
                <a16:creationId xmlns:a16="http://schemas.microsoft.com/office/drawing/2014/main" id="{CD996164-67D1-1053-604E-DF7B350FFEF5}"/>
              </a:ext>
            </a:extLst>
          </p:cNvPr>
          <p:cNvPicPr>
            <a:picLocks noChangeAspect="1"/>
          </p:cNvPicPr>
          <p:nvPr/>
        </p:nvPicPr>
        <p:blipFill>
          <a:blip r:embed="rId3"/>
          <a:stretch>
            <a:fillRect/>
          </a:stretch>
        </p:blipFill>
        <p:spPr>
          <a:xfrm>
            <a:off x="5983748" y="2211509"/>
            <a:ext cx="5366334" cy="2458468"/>
          </a:xfrm>
          <a:prstGeom prst="rect">
            <a:avLst/>
          </a:prstGeom>
        </p:spPr>
      </p:pic>
      <p:cxnSp>
        <p:nvCxnSpPr>
          <p:cNvPr id="42" name="Straight Arrow Connector 41">
            <a:extLst>
              <a:ext uri="{FF2B5EF4-FFF2-40B4-BE49-F238E27FC236}">
                <a16:creationId xmlns:a16="http://schemas.microsoft.com/office/drawing/2014/main" id="{5BFC7566-1669-A840-D2C6-58859A83D14E}"/>
              </a:ext>
            </a:extLst>
          </p:cNvPr>
          <p:cNvCxnSpPr>
            <a:stCxn id="27" idx="3"/>
            <a:endCxn id="28" idx="1"/>
          </p:cNvCxnSpPr>
          <p:nvPr/>
        </p:nvCxnSpPr>
        <p:spPr>
          <a:xfrm>
            <a:off x="4091058" y="3425371"/>
            <a:ext cx="1892690" cy="15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ACC5C4-89AC-68ED-1550-AD0CF7B08F7A}"/>
              </a:ext>
            </a:extLst>
          </p:cNvPr>
          <p:cNvCxnSpPr>
            <a:cxnSpLocks/>
            <a:stCxn id="23" idx="3"/>
            <a:endCxn id="25" idx="1"/>
          </p:cNvCxnSpPr>
          <p:nvPr/>
        </p:nvCxnSpPr>
        <p:spPr>
          <a:xfrm>
            <a:off x="4091058" y="5649837"/>
            <a:ext cx="1912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4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(Freelancer)</a:t>
            </a:r>
          </a:p>
        </p:txBody>
      </p:sp>
      <p:sp>
        <p:nvSpPr>
          <p:cNvPr id="6" name="Content Placeholder 2">
            <a:extLst>
              <a:ext uri="{FF2B5EF4-FFF2-40B4-BE49-F238E27FC236}">
                <a16:creationId xmlns:a16="http://schemas.microsoft.com/office/drawing/2014/main" id="{5C9F2946-29AF-66B1-9FA0-E73B691E906B}"/>
              </a:ext>
            </a:extLst>
          </p:cNvPr>
          <p:cNvSpPr>
            <a:spLocks noGrp="1"/>
          </p:cNvSpPr>
          <p:nvPr/>
        </p:nvSpPr>
        <p:spPr>
          <a:xfrm>
            <a:off x="838200" y="2267572"/>
            <a:ext cx="10515600" cy="501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sp>
        <p:nvSpPr>
          <p:cNvPr id="3" name="Rectangle: Rounded Corners 2">
            <a:extLst>
              <a:ext uri="{FF2B5EF4-FFF2-40B4-BE49-F238E27FC236}">
                <a16:creationId xmlns:a16="http://schemas.microsoft.com/office/drawing/2014/main" id="{9E5021B4-40E1-CDDF-CF43-0FF006D584F7}"/>
              </a:ext>
            </a:extLst>
          </p:cNvPr>
          <p:cNvSpPr/>
          <p:nvPr/>
        </p:nvSpPr>
        <p:spPr>
          <a:xfrm>
            <a:off x="838200" y="2920502"/>
            <a:ext cx="2697376" cy="996676"/>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defTabSz="749808">
              <a:spcAft>
                <a:spcPts val="600"/>
              </a:spcAft>
            </a:pPr>
            <a:r>
              <a:rPr lang="en-US" sz="1476" kern="1200" dirty="0">
                <a:solidFill>
                  <a:schemeClr val="lt1"/>
                </a:solidFill>
                <a:latin typeface="+mn-lt"/>
                <a:ea typeface="+mn-ea"/>
                <a:cs typeface="+mn-cs"/>
              </a:rPr>
              <a:t>As a freelancer, I want to create an account and fill out my profile with relevant information</a:t>
            </a:r>
          </a:p>
        </p:txBody>
      </p:sp>
      <p:cxnSp>
        <p:nvCxnSpPr>
          <p:cNvPr id="4" name="Straight Arrow Connector 3">
            <a:extLst>
              <a:ext uri="{FF2B5EF4-FFF2-40B4-BE49-F238E27FC236}">
                <a16:creationId xmlns:a16="http://schemas.microsoft.com/office/drawing/2014/main" id="{4ACEFC7E-4C58-A08A-D4FD-2C98FE2B96D8}"/>
              </a:ext>
            </a:extLst>
          </p:cNvPr>
          <p:cNvCxnSpPr>
            <a:cxnSpLocks/>
            <a:stCxn id="3" idx="3"/>
            <a:endCxn id="5" idx="1"/>
          </p:cNvCxnSpPr>
          <p:nvPr/>
        </p:nvCxnSpPr>
        <p:spPr>
          <a:xfrm flipV="1">
            <a:off x="3535576" y="3414489"/>
            <a:ext cx="1188824" cy="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18">
            <a:extLst>
              <a:ext uri="{FF2B5EF4-FFF2-40B4-BE49-F238E27FC236}">
                <a16:creationId xmlns:a16="http://schemas.microsoft.com/office/drawing/2014/main" id="{EF61E3CE-67A5-21B6-781C-FED389CC2EA6}"/>
              </a:ext>
            </a:extLst>
          </p:cNvPr>
          <p:cNvSpPr txBox="1">
            <a:spLocks noGrp="1"/>
          </p:cNvSpPr>
          <p:nvPr>
            <p:ph idx="1"/>
          </p:nvPr>
        </p:nvSpPr>
        <p:spPr>
          <a:xfrm>
            <a:off x="4724400" y="2267572"/>
            <a:ext cx="7047144" cy="2293833"/>
          </a:xfrm>
          <a:prstGeom prst="rect">
            <a:avLst/>
          </a:prstGeom>
          <a:solidFill>
            <a:schemeClr val="bg1">
              <a:lumMod val="85000"/>
            </a:schemeClr>
          </a:solidFill>
        </p:spPr>
        <p:txBody>
          <a:bodyPr wrap="square" rtlCol="0">
            <a:spAutoFit/>
          </a:bodyPr>
          <a:lstStyle/>
          <a:p>
            <a:pPr marL="0" indent="0" defTabSz="749808">
              <a:spcAft>
                <a:spcPts val="600"/>
              </a:spcAft>
              <a:buNone/>
            </a:pPr>
            <a:r>
              <a:rPr lang="en-US" sz="1476" kern="1200" dirty="0">
                <a:solidFill>
                  <a:schemeClr val="tx1"/>
                </a:solidFill>
                <a:latin typeface="+mn-lt"/>
                <a:ea typeface="+mn-ea"/>
                <a:cs typeface="+mn-cs"/>
              </a:rPr>
              <a:t>Details</a:t>
            </a:r>
          </a:p>
          <a:p>
            <a:pPr defTabSz="749808">
              <a:spcAft>
                <a:spcPts val="600"/>
              </a:spcAft>
            </a:pPr>
            <a:r>
              <a:rPr lang="en-US" sz="1476" kern="1200" dirty="0">
                <a:solidFill>
                  <a:schemeClr val="tx1"/>
                </a:solidFill>
                <a:latin typeface="+mn-lt"/>
                <a:ea typeface="+mn-ea"/>
                <a:cs typeface="+mn-cs"/>
              </a:rPr>
              <a:t>Signup , login page</a:t>
            </a:r>
          </a:p>
          <a:p>
            <a:pPr defTabSz="749808">
              <a:spcAft>
                <a:spcPts val="600"/>
              </a:spcAft>
            </a:pPr>
            <a:r>
              <a:rPr lang="en-US" sz="1476" kern="1200" dirty="0">
                <a:solidFill>
                  <a:schemeClr val="tx1"/>
                </a:solidFill>
                <a:latin typeface="+mn-lt"/>
                <a:ea typeface="+mn-ea"/>
                <a:cs typeface="+mn-cs"/>
              </a:rPr>
              <a:t>provide their full name, email address, and a strong password to create their account.</a:t>
            </a:r>
          </a:p>
          <a:p>
            <a:pPr defTabSz="749808">
              <a:spcAft>
                <a:spcPts val="600"/>
              </a:spcAft>
            </a:pPr>
            <a:r>
              <a:rPr lang="en-US" sz="1476" kern="1200" dirty="0">
                <a:solidFill>
                  <a:schemeClr val="tx1"/>
                </a:solidFill>
                <a:latin typeface="+mn-lt"/>
                <a:ea typeface="+mn-ea"/>
                <a:cs typeface="+mn-cs"/>
              </a:rPr>
              <a:t> add a profile picture, a short bio, and select the type of services they offer</a:t>
            </a:r>
          </a:p>
          <a:p>
            <a:pPr defTabSz="749808">
              <a:spcAft>
                <a:spcPts val="600"/>
              </a:spcAft>
            </a:pPr>
            <a:r>
              <a:rPr lang="en-US" sz="1476" kern="1200" dirty="0">
                <a:solidFill>
                  <a:schemeClr val="tx1"/>
                </a:solidFill>
                <a:latin typeface="+mn-lt"/>
                <a:ea typeface="+mn-ea"/>
                <a:cs typeface="+mn-cs"/>
              </a:rPr>
              <a:t>add their education and work experience, along with any certifications or awards they have received.</a:t>
            </a:r>
          </a:p>
          <a:p>
            <a:pPr defTabSz="749808">
              <a:spcAft>
                <a:spcPts val="600"/>
              </a:spcAft>
            </a:pPr>
            <a:r>
              <a:rPr lang="en-US" sz="1476" kern="1200" dirty="0">
                <a:solidFill>
                  <a:schemeClr val="tx1"/>
                </a:solidFill>
                <a:latin typeface="+mn-lt"/>
                <a:ea typeface="+mn-ea"/>
                <a:cs typeface="+mn-cs"/>
              </a:rPr>
              <a:t>add a portfolio of their past work to showcase their skills and expertise.</a:t>
            </a:r>
          </a:p>
        </p:txBody>
      </p:sp>
      <p:sp>
        <p:nvSpPr>
          <p:cNvPr id="19" name="Rectangle: Rounded Corners 18">
            <a:extLst>
              <a:ext uri="{FF2B5EF4-FFF2-40B4-BE49-F238E27FC236}">
                <a16:creationId xmlns:a16="http://schemas.microsoft.com/office/drawing/2014/main" id="{BB4A7AA7-EFD6-C30C-5171-F6C4C60673E9}"/>
              </a:ext>
            </a:extLst>
          </p:cNvPr>
          <p:cNvSpPr/>
          <p:nvPr/>
        </p:nvSpPr>
        <p:spPr>
          <a:xfrm>
            <a:off x="838200" y="5005184"/>
            <a:ext cx="2697376" cy="996676"/>
          </a:xfrm>
          <a:prstGeom prst="round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defTabSz="749808">
              <a:spcAft>
                <a:spcPts val="600"/>
              </a:spcAft>
            </a:pPr>
            <a:r>
              <a:rPr lang="en-US" sz="1476" kern="1200" dirty="0">
                <a:solidFill>
                  <a:schemeClr val="lt1"/>
                </a:solidFill>
                <a:latin typeface="+mn-lt"/>
                <a:ea typeface="+mn-ea"/>
                <a:cs typeface="+mn-cs"/>
              </a:rPr>
              <a:t>As a freelancer, I want to Browse and search for projects matching skills and interests</a:t>
            </a:r>
          </a:p>
        </p:txBody>
      </p:sp>
      <p:sp>
        <p:nvSpPr>
          <p:cNvPr id="21" name="Content Placeholder 18">
            <a:extLst>
              <a:ext uri="{FF2B5EF4-FFF2-40B4-BE49-F238E27FC236}">
                <a16:creationId xmlns:a16="http://schemas.microsoft.com/office/drawing/2014/main" id="{CDB750AE-16F5-BA77-F154-ACEEE5F9479D}"/>
              </a:ext>
            </a:extLst>
          </p:cNvPr>
          <p:cNvSpPr txBox="1">
            <a:spLocks/>
          </p:cNvSpPr>
          <p:nvPr/>
        </p:nvSpPr>
        <p:spPr>
          <a:xfrm>
            <a:off x="4724400" y="4741134"/>
            <a:ext cx="7047144" cy="1524776"/>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49808">
              <a:spcAft>
                <a:spcPts val="600"/>
              </a:spcAft>
              <a:buFont typeface="Arial" panose="020B0604020202020204" pitchFamily="34" charset="0"/>
              <a:buNone/>
            </a:pPr>
            <a:r>
              <a:rPr lang="en-US" sz="1476" dirty="0"/>
              <a:t>Details</a:t>
            </a:r>
          </a:p>
          <a:p>
            <a:pPr defTabSz="749808">
              <a:spcAft>
                <a:spcPts val="600"/>
              </a:spcAft>
              <a:buClr>
                <a:schemeClr val="accent2"/>
              </a:buClr>
              <a:buFont typeface="Wingdings" panose="05000000000000000000" pitchFamily="2" charset="2"/>
              <a:buChar char="§"/>
            </a:pPr>
            <a:r>
              <a:rPr lang="en-US" sz="1476" dirty="0"/>
              <a:t>can browse projects by categories such as web development, graphic design, writing, etc.</a:t>
            </a:r>
          </a:p>
          <a:p>
            <a:pPr defTabSz="749808">
              <a:spcAft>
                <a:spcPts val="600"/>
              </a:spcAft>
              <a:buClr>
                <a:schemeClr val="accent2"/>
              </a:buClr>
              <a:buFont typeface="Wingdings" panose="05000000000000000000" pitchFamily="2" charset="2"/>
              <a:buChar char="§"/>
            </a:pPr>
            <a:r>
              <a:rPr lang="en-US" sz="1476" dirty="0"/>
              <a:t>The freelancer can filter the project search results by various criteria such as project type, budget range, project duration, etc.</a:t>
            </a:r>
          </a:p>
        </p:txBody>
      </p:sp>
      <p:cxnSp>
        <p:nvCxnSpPr>
          <p:cNvPr id="22" name="Straight Arrow Connector 21">
            <a:extLst>
              <a:ext uri="{FF2B5EF4-FFF2-40B4-BE49-F238E27FC236}">
                <a16:creationId xmlns:a16="http://schemas.microsoft.com/office/drawing/2014/main" id="{75511E7B-22C3-FD80-704C-B0A387A84E73}"/>
              </a:ext>
            </a:extLst>
          </p:cNvPr>
          <p:cNvCxnSpPr>
            <a:cxnSpLocks/>
            <a:stCxn id="19" idx="3"/>
            <a:endCxn id="21" idx="1"/>
          </p:cNvCxnSpPr>
          <p:nvPr/>
        </p:nvCxnSpPr>
        <p:spPr>
          <a:xfrm>
            <a:off x="3535576" y="5503522"/>
            <a:ext cx="11888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50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2ACC-C473-4F1A-A042-9CBD8FC2E9F8}"/>
              </a:ext>
            </a:extLst>
          </p:cNvPr>
          <p:cNvSpPr>
            <a:spLocks noGrp="1"/>
          </p:cNvSpPr>
          <p:nvPr>
            <p:ph type="title"/>
          </p:nvPr>
        </p:nvSpPr>
        <p:spPr/>
        <p:txBody>
          <a:bodyPr/>
          <a:lstStyle/>
          <a:p>
            <a:r>
              <a:rPr lang="en-US" dirty="0"/>
              <a:t>User Story (Freelancer) – cont.</a:t>
            </a:r>
          </a:p>
        </p:txBody>
      </p:sp>
      <p:sp>
        <p:nvSpPr>
          <p:cNvPr id="6" name="Content Placeholder 2">
            <a:extLst>
              <a:ext uri="{FF2B5EF4-FFF2-40B4-BE49-F238E27FC236}">
                <a16:creationId xmlns:a16="http://schemas.microsoft.com/office/drawing/2014/main" id="{5C9F2946-29AF-66B1-9FA0-E73B691E906B}"/>
              </a:ext>
            </a:extLst>
          </p:cNvPr>
          <p:cNvSpPr>
            <a:spLocks noGrp="1"/>
          </p:cNvSpPr>
          <p:nvPr/>
        </p:nvSpPr>
        <p:spPr>
          <a:xfrm>
            <a:off x="838200" y="2267572"/>
            <a:ext cx="10515600" cy="501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p:txBody>
      </p:sp>
      <p:pic>
        <p:nvPicPr>
          <p:cNvPr id="32" name="Content Placeholder 6">
            <a:extLst>
              <a:ext uri="{FF2B5EF4-FFF2-40B4-BE49-F238E27FC236}">
                <a16:creationId xmlns:a16="http://schemas.microsoft.com/office/drawing/2014/main" id="{4D7DD129-22D2-2A3F-A4C3-0A86DEE6EA83}"/>
              </a:ext>
            </a:extLst>
          </p:cNvPr>
          <p:cNvPicPr>
            <a:picLocks noGrp="1" noChangeAspect="1"/>
          </p:cNvPicPr>
          <p:nvPr>
            <p:ph idx="1"/>
          </p:nvPr>
        </p:nvPicPr>
        <p:blipFill>
          <a:blip r:embed="rId2"/>
          <a:stretch>
            <a:fillRect/>
          </a:stretch>
        </p:blipFill>
        <p:spPr>
          <a:xfrm>
            <a:off x="794552" y="3793952"/>
            <a:ext cx="2954488" cy="1012024"/>
          </a:xfrm>
          <a:prstGeom prst="rect">
            <a:avLst/>
          </a:prstGeom>
        </p:spPr>
      </p:pic>
      <p:sp>
        <p:nvSpPr>
          <p:cNvPr id="33" name="Content Placeholder 18">
            <a:extLst>
              <a:ext uri="{FF2B5EF4-FFF2-40B4-BE49-F238E27FC236}">
                <a16:creationId xmlns:a16="http://schemas.microsoft.com/office/drawing/2014/main" id="{6D8EB5AC-D667-FA4F-2FA7-3F6625C1002A}"/>
              </a:ext>
            </a:extLst>
          </p:cNvPr>
          <p:cNvSpPr txBox="1">
            <a:spLocks/>
          </p:cNvSpPr>
          <p:nvPr/>
        </p:nvSpPr>
        <p:spPr>
          <a:xfrm>
            <a:off x="5334000" y="2847387"/>
            <a:ext cx="6284893" cy="2905154"/>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49808">
              <a:spcAft>
                <a:spcPts val="600"/>
              </a:spcAft>
              <a:buFont typeface="Arial" panose="020B0604020202020204" pitchFamily="34" charset="0"/>
              <a:buNone/>
            </a:pPr>
            <a:r>
              <a:rPr lang="en-US" sz="1476" dirty="0" err="1"/>
              <a:t>Details</a:t>
            </a:r>
            <a:r>
              <a:rPr lang="en-US" sz="1100" b="0" i="0" dirty="0" err="1">
                <a:solidFill>
                  <a:srgbClr val="D1D5DB"/>
                </a:solidFill>
                <a:effectLst/>
                <a:latin typeface="Söhne"/>
              </a:rPr>
              <a:t>The</a:t>
            </a:r>
            <a:r>
              <a:rPr lang="en-US" sz="1100" b="0" i="0" dirty="0">
                <a:solidFill>
                  <a:srgbClr val="D1D5DB"/>
                </a:solidFill>
                <a:effectLst/>
                <a:latin typeface="Söhne"/>
              </a:rPr>
              <a:t> freelancer can ask clarifying questions about the project requirements, timeline, and budget, as well as provide updates on their progress.</a:t>
            </a:r>
            <a:endParaRPr lang="en-US" sz="1476" dirty="0"/>
          </a:p>
          <a:p>
            <a:pPr defTabSz="749808">
              <a:spcAft>
                <a:spcPts val="600"/>
              </a:spcAft>
              <a:buClr>
                <a:schemeClr val="accent2"/>
              </a:buClr>
              <a:buFont typeface="Wingdings" panose="05000000000000000000" pitchFamily="2" charset="2"/>
              <a:buChar char="§"/>
            </a:pPr>
            <a:r>
              <a:rPr lang="en-US" sz="1476" dirty="0"/>
              <a:t>Once the freelancer finds a project that matches their skills and interests, they can submit a proposal.</a:t>
            </a:r>
          </a:p>
          <a:p>
            <a:pPr defTabSz="749808">
              <a:spcAft>
                <a:spcPts val="600"/>
              </a:spcAft>
              <a:buClr>
                <a:schemeClr val="accent2"/>
              </a:buClr>
              <a:buFont typeface="Wingdings" panose="05000000000000000000" pitchFamily="2" charset="2"/>
              <a:buChar char="§"/>
            </a:pPr>
            <a:r>
              <a:rPr lang="en-US" sz="1476" dirty="0"/>
              <a:t>The proposal should include a personalized cover letter that explains why the freelancer is the best fit for the project and what they can offer.</a:t>
            </a:r>
          </a:p>
          <a:p>
            <a:pPr defTabSz="749808">
              <a:spcAft>
                <a:spcPts val="600"/>
              </a:spcAft>
              <a:buClr>
                <a:schemeClr val="accent2"/>
              </a:buClr>
              <a:buFont typeface="Wingdings" panose="05000000000000000000" pitchFamily="2" charset="2"/>
              <a:buChar char="§"/>
            </a:pPr>
            <a:r>
              <a:rPr lang="en-US" sz="1476" dirty="0"/>
              <a:t>The freelancer should also include a bid amount that they are willing to work for.</a:t>
            </a:r>
          </a:p>
          <a:p>
            <a:pPr defTabSz="749808">
              <a:spcAft>
                <a:spcPts val="600"/>
              </a:spcAft>
              <a:buClr>
                <a:schemeClr val="accent2"/>
              </a:buClr>
              <a:buFont typeface="Wingdings" panose="05000000000000000000" pitchFamily="2" charset="2"/>
              <a:buChar char="§"/>
            </a:pPr>
            <a:r>
              <a:rPr lang="en-US" sz="1476" dirty="0"/>
              <a:t>The freelancer can choose to include any additional details or attachments that they feel are relevant to their proposal.</a:t>
            </a:r>
          </a:p>
        </p:txBody>
      </p:sp>
      <p:cxnSp>
        <p:nvCxnSpPr>
          <p:cNvPr id="34" name="Straight Arrow Connector 33">
            <a:extLst>
              <a:ext uri="{FF2B5EF4-FFF2-40B4-BE49-F238E27FC236}">
                <a16:creationId xmlns:a16="http://schemas.microsoft.com/office/drawing/2014/main" id="{C644DA82-46CF-7368-DDFC-FFAC4FF11295}"/>
              </a:ext>
            </a:extLst>
          </p:cNvPr>
          <p:cNvCxnSpPr>
            <a:cxnSpLocks/>
            <a:stCxn id="32" idx="3"/>
            <a:endCxn id="33" idx="1"/>
          </p:cNvCxnSpPr>
          <p:nvPr/>
        </p:nvCxnSpPr>
        <p:spPr>
          <a:xfrm>
            <a:off x="3749040" y="4299964"/>
            <a:ext cx="1584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20898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712</TotalTime>
  <Words>1358</Words>
  <Application>Microsoft Office PowerPoint</Application>
  <PresentationFormat>Widescreen</PresentationFormat>
  <Paragraphs>180</Paragraphs>
  <Slides>27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Bahnschrift</vt:lpstr>
      <vt:lpstr>Calibri</vt:lpstr>
      <vt:lpstr>Courier New</vt:lpstr>
      <vt:lpstr>Gill Sans MT</vt:lpstr>
      <vt:lpstr>Söhne</vt:lpstr>
      <vt:lpstr>Tahoma</vt:lpstr>
      <vt:lpstr>Wingdings</vt:lpstr>
      <vt:lpstr>Wingdings 2</vt:lpstr>
      <vt:lpstr>Dividend</vt:lpstr>
      <vt:lpstr>Crowdsourcing aPP</vt:lpstr>
      <vt:lpstr>Table of contents</vt:lpstr>
      <vt:lpstr>Introduction</vt:lpstr>
      <vt:lpstr>Problem Statement</vt:lpstr>
      <vt:lpstr>User Story (Client)</vt:lpstr>
      <vt:lpstr>User Story (Client) – cont.</vt:lpstr>
      <vt:lpstr>User Story (Client) – cont.</vt:lpstr>
      <vt:lpstr>User Story (Freelancer)</vt:lpstr>
      <vt:lpstr>User Story (Freelancer) – cont.</vt:lpstr>
      <vt:lpstr>User Story (Freelancer) – cont.</vt:lpstr>
      <vt:lpstr>User flow</vt:lpstr>
      <vt:lpstr>Use cases - Freelancer</vt:lpstr>
      <vt:lpstr>Use cases - client</vt:lpstr>
      <vt:lpstr>Use cases - Admin</vt:lpstr>
      <vt:lpstr>Er Diagram</vt:lpstr>
      <vt:lpstr>PowerPoint Presentation</vt:lpstr>
      <vt:lpstr>Technologies </vt:lpstr>
      <vt:lpstr>UI - mOBILE</vt:lpstr>
      <vt:lpstr>UI - mOBILE</vt:lpstr>
      <vt:lpstr>UI - mOBILE</vt:lpstr>
      <vt:lpstr>MVVM Architecture </vt:lpstr>
      <vt:lpstr>External Packages</vt:lpstr>
      <vt:lpstr>Three-tier architecture</vt:lpstr>
      <vt:lpstr>JSON Web Token (JWT) </vt:lpstr>
      <vt:lpstr>Web API</vt:lpstr>
      <vt:lpstr>Entity Framework (EF) Core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 title here)</dc:title>
  <dc:creator>yaya yaya</dc:creator>
  <cp:lastModifiedBy>Sayed Abdul-Aziz</cp:lastModifiedBy>
  <cp:revision>29</cp:revision>
  <dcterms:created xsi:type="dcterms:W3CDTF">2022-04-21T04:00:19Z</dcterms:created>
  <dcterms:modified xsi:type="dcterms:W3CDTF">2023-04-06T01:14:10Z</dcterms:modified>
</cp:coreProperties>
</file>